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58" r:id="rId6"/>
    <p:sldId id="257" r:id="rId7"/>
    <p:sldId id="263" r:id="rId8"/>
    <p:sldId id="274" r:id="rId9"/>
    <p:sldId id="264" r:id="rId10"/>
    <p:sldId id="268" r:id="rId11"/>
    <p:sldId id="280" r:id="rId12"/>
    <p:sldId id="270" r:id="rId13"/>
    <p:sldId id="269" r:id="rId14"/>
    <p:sldId id="287" r:id="rId15"/>
    <p:sldId id="272" r:id="rId16"/>
    <p:sldId id="288" r:id="rId17"/>
    <p:sldId id="273" r:id="rId18"/>
    <p:sldId id="275" r:id="rId19"/>
    <p:sldId id="281" r:id="rId20"/>
    <p:sldId id="278" r:id="rId21"/>
    <p:sldId id="283" r:id="rId22"/>
    <p:sldId id="284" r:id="rId23"/>
    <p:sldId id="285" r:id="rId24"/>
    <p:sldId id="286" r:id="rId25"/>
    <p:sldId id="276" r:id="rId26"/>
    <p:sldId id="282" r:id="rId27"/>
    <p:sldId id="277" r:id="rId28"/>
    <p:sldId id="290" r:id="rId29"/>
    <p:sldId id="259"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613" autoAdjust="0"/>
  </p:normalViewPr>
  <p:slideViewPr>
    <p:cSldViewPr>
      <p:cViewPr>
        <p:scale>
          <a:sx n="90" d="100"/>
          <a:sy n="90" d="100"/>
        </p:scale>
        <p:origin x="-1266" y="-72"/>
      </p:cViewPr>
      <p:guideLst>
        <p:guide orient="horz" pos="2160"/>
        <p:guide pos="2880"/>
      </p:guideLst>
    </p:cSldViewPr>
  </p:slideViewPr>
  <p:notesTextViewPr>
    <p:cViewPr>
      <p:scale>
        <a:sx n="1" d="1"/>
        <a:sy n="1" d="1"/>
      </p:scale>
      <p:origin x="0" y="0"/>
    </p:cViewPr>
  </p:notesTextViewPr>
  <p:sorterViewPr>
    <p:cViewPr>
      <p:scale>
        <a:sx n="90" d="100"/>
        <a:sy n="90" d="100"/>
      </p:scale>
      <p:origin x="0" y="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www.unausa.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unausa.org/"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6322F-3F4A-486D-ABB4-FC2ABB708CF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7108A86B-E8CA-4222-AB96-756A79390D30}">
      <dgm:prSet custT="1"/>
      <dgm:spPr>
        <a:solidFill>
          <a:schemeClr val="bg2">
            <a:lumMod val="75000"/>
          </a:schemeClr>
        </a:solidFill>
      </dgm:spPr>
      <dgm:t>
        <a:bodyPr/>
        <a:lstStyle/>
        <a:p>
          <a:pPr algn="ctr" rtl="0"/>
          <a:r>
            <a:rPr lang="en-US" sz="2400" b="1" dirty="0" smtClean="0"/>
            <a:t>http://www.unausa.org/</a:t>
          </a:r>
          <a:endParaRPr lang="en-US" sz="2400" dirty="0"/>
        </a:p>
      </dgm:t>
    </dgm:pt>
    <dgm:pt modelId="{C29D9202-8FFF-404A-992F-B3E0C4EA5A3A}" type="parTrans" cxnId="{5F5C236D-582E-4BDF-A2FD-BB94CEC3F177}">
      <dgm:prSet/>
      <dgm:spPr/>
      <dgm:t>
        <a:bodyPr/>
        <a:lstStyle/>
        <a:p>
          <a:endParaRPr lang="en-US"/>
        </a:p>
      </dgm:t>
    </dgm:pt>
    <dgm:pt modelId="{4F88076C-F0BC-48AC-99B3-DEAFD68A4A23}" type="sibTrans" cxnId="{5F5C236D-582E-4BDF-A2FD-BB94CEC3F177}">
      <dgm:prSet/>
      <dgm:spPr/>
      <dgm:t>
        <a:bodyPr/>
        <a:lstStyle/>
        <a:p>
          <a:endParaRPr lang="en-US"/>
        </a:p>
      </dgm:t>
    </dgm:pt>
    <dgm:pt modelId="{FB2D6307-3F26-4DDE-9BD4-3881EC32475F}" type="pres">
      <dgm:prSet presAssocID="{F2F6322F-3F4A-486D-ABB4-FC2ABB708CF8}" presName="linear" presStyleCnt="0">
        <dgm:presLayoutVars>
          <dgm:animLvl val="lvl"/>
          <dgm:resizeHandles val="exact"/>
        </dgm:presLayoutVars>
      </dgm:prSet>
      <dgm:spPr/>
      <dgm:t>
        <a:bodyPr/>
        <a:lstStyle/>
        <a:p>
          <a:endParaRPr lang="en-US"/>
        </a:p>
      </dgm:t>
    </dgm:pt>
    <dgm:pt modelId="{637E9467-0B62-4E4E-A253-35BD3855B0FA}" type="pres">
      <dgm:prSet presAssocID="{7108A86B-E8CA-4222-AB96-756A79390D30}" presName="parentText" presStyleLbl="node1" presStyleIdx="0" presStyleCnt="1" custLinFactNeighborX="-1994">
        <dgm:presLayoutVars>
          <dgm:chMax val="0"/>
          <dgm:bulletEnabled val="1"/>
        </dgm:presLayoutVars>
      </dgm:prSet>
      <dgm:spPr/>
      <dgm:t>
        <a:bodyPr/>
        <a:lstStyle/>
        <a:p>
          <a:endParaRPr lang="en-US"/>
        </a:p>
      </dgm:t>
    </dgm:pt>
  </dgm:ptLst>
  <dgm:cxnLst>
    <dgm:cxn modelId="{5F5C236D-582E-4BDF-A2FD-BB94CEC3F177}" srcId="{F2F6322F-3F4A-486D-ABB4-FC2ABB708CF8}" destId="{7108A86B-E8CA-4222-AB96-756A79390D30}" srcOrd="0" destOrd="0" parTransId="{C29D9202-8FFF-404A-992F-B3E0C4EA5A3A}" sibTransId="{4F88076C-F0BC-48AC-99B3-DEAFD68A4A23}"/>
    <dgm:cxn modelId="{7E51102B-2FE7-4990-87F8-15F79E5E38B5}" type="presOf" srcId="{F2F6322F-3F4A-486D-ABB4-FC2ABB708CF8}" destId="{FB2D6307-3F26-4DDE-9BD4-3881EC32475F}" srcOrd="0" destOrd="0" presId="urn:microsoft.com/office/officeart/2005/8/layout/vList2"/>
    <dgm:cxn modelId="{990C8B54-C1A2-463A-94A3-DFA906059136}" type="presOf" srcId="{7108A86B-E8CA-4222-AB96-756A79390D30}" destId="{637E9467-0B62-4E4E-A253-35BD3855B0FA}" srcOrd="0" destOrd="0" presId="urn:microsoft.com/office/officeart/2005/8/layout/vList2"/>
    <dgm:cxn modelId="{F592803E-1C57-4EF2-8942-4BD9152E445D}" type="presParOf" srcId="{FB2D6307-3F26-4DDE-9BD4-3881EC32475F}" destId="{637E9467-0B62-4E4E-A253-35BD3855B0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8A2ED-9476-4810-817B-E7BCD5CF8772}"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B7C13270-6D5C-434E-A8F8-D7AA048D307F}">
      <dgm:prSet custT="1"/>
      <dgm:spPr>
        <a:solidFill>
          <a:schemeClr val="bg2">
            <a:lumMod val="75000"/>
          </a:schemeClr>
        </a:solidFill>
      </dgm:spPr>
      <dgm:t>
        <a:bodyPr/>
        <a:lstStyle/>
        <a:p>
          <a:pPr algn="ctr" rtl="0"/>
          <a:r>
            <a:rPr lang="en-US" sz="2400" b="1" dirty="0" smtClean="0"/>
            <a:t>http://cyberschoolbus.un.org/</a:t>
          </a:r>
          <a:endParaRPr lang="en-US" sz="2400" b="1" dirty="0">
            <a:hlinkClick xmlns:r="http://schemas.openxmlformats.org/officeDocument/2006/relationships" r:id="rId1"/>
          </a:endParaRPr>
        </a:p>
      </dgm:t>
    </dgm:pt>
    <dgm:pt modelId="{4C66F01D-2755-4E4C-A5FC-07A3A3D688DE}" type="parTrans" cxnId="{1700B415-2F86-4778-8E7A-E1B16B818F8F}">
      <dgm:prSet/>
      <dgm:spPr/>
      <dgm:t>
        <a:bodyPr/>
        <a:lstStyle/>
        <a:p>
          <a:endParaRPr lang="en-US"/>
        </a:p>
      </dgm:t>
    </dgm:pt>
    <dgm:pt modelId="{E478F435-08D8-4724-9A68-F9E846F252B0}" type="sibTrans" cxnId="{1700B415-2F86-4778-8E7A-E1B16B818F8F}">
      <dgm:prSet/>
      <dgm:spPr/>
      <dgm:t>
        <a:bodyPr/>
        <a:lstStyle/>
        <a:p>
          <a:endParaRPr lang="en-US"/>
        </a:p>
      </dgm:t>
    </dgm:pt>
    <dgm:pt modelId="{58F51F4F-AE91-4B77-A4D2-7F6F39C4C49A}" type="pres">
      <dgm:prSet presAssocID="{9E48A2ED-9476-4810-817B-E7BCD5CF8772}" presName="linear" presStyleCnt="0">
        <dgm:presLayoutVars>
          <dgm:animLvl val="lvl"/>
          <dgm:resizeHandles val="exact"/>
        </dgm:presLayoutVars>
      </dgm:prSet>
      <dgm:spPr/>
      <dgm:t>
        <a:bodyPr/>
        <a:lstStyle/>
        <a:p>
          <a:endParaRPr lang="en-US"/>
        </a:p>
      </dgm:t>
    </dgm:pt>
    <dgm:pt modelId="{389D221C-6AF7-4BFE-90E8-9023F37BD854}" type="pres">
      <dgm:prSet presAssocID="{B7C13270-6D5C-434E-A8F8-D7AA048D307F}" presName="parentText" presStyleLbl="node1" presStyleIdx="0" presStyleCnt="1" custLinFactNeighborX="-1563">
        <dgm:presLayoutVars>
          <dgm:chMax val="0"/>
          <dgm:bulletEnabled val="1"/>
        </dgm:presLayoutVars>
      </dgm:prSet>
      <dgm:spPr/>
      <dgm:t>
        <a:bodyPr/>
        <a:lstStyle/>
        <a:p>
          <a:endParaRPr lang="en-US"/>
        </a:p>
      </dgm:t>
    </dgm:pt>
  </dgm:ptLst>
  <dgm:cxnLst>
    <dgm:cxn modelId="{1700B415-2F86-4778-8E7A-E1B16B818F8F}" srcId="{9E48A2ED-9476-4810-817B-E7BCD5CF8772}" destId="{B7C13270-6D5C-434E-A8F8-D7AA048D307F}" srcOrd="0" destOrd="0" parTransId="{4C66F01D-2755-4E4C-A5FC-07A3A3D688DE}" sibTransId="{E478F435-08D8-4724-9A68-F9E846F252B0}"/>
    <dgm:cxn modelId="{3A651732-4A98-40A8-BD72-AC8F7F64AB6B}" type="presOf" srcId="{B7C13270-6D5C-434E-A8F8-D7AA048D307F}" destId="{389D221C-6AF7-4BFE-90E8-9023F37BD854}" srcOrd="0" destOrd="0" presId="urn:microsoft.com/office/officeart/2005/8/layout/vList2"/>
    <dgm:cxn modelId="{4E762FA7-2B02-451C-9EE4-009FA8EEEED4}" type="presOf" srcId="{9E48A2ED-9476-4810-817B-E7BCD5CF8772}" destId="{58F51F4F-AE91-4B77-A4D2-7F6F39C4C49A}" srcOrd="0" destOrd="0" presId="urn:microsoft.com/office/officeart/2005/8/layout/vList2"/>
    <dgm:cxn modelId="{50FDCAC7-4CA9-4C92-9570-F3DDF3E3004F}" type="presParOf" srcId="{58F51F4F-AE91-4B77-A4D2-7F6F39C4C49A}" destId="{389D221C-6AF7-4BFE-90E8-9023F37BD85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E9467-0B62-4E4E-A253-35BD3855B0FA}">
      <dsp:nvSpPr>
        <dsp:cNvPr id="0" name=""/>
        <dsp:cNvSpPr/>
      </dsp:nvSpPr>
      <dsp:spPr>
        <a:xfrm>
          <a:off x="0" y="1115243"/>
          <a:ext cx="3822192" cy="1216800"/>
        </a:xfrm>
        <a:prstGeom prst="roundRect">
          <a:avLst/>
        </a:prstGeom>
        <a:solidFill>
          <a:schemeClr val="bg2">
            <a:lumMod val="75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http://www.unausa.org/</a:t>
          </a:r>
          <a:endParaRPr lang="en-US" sz="2400" kern="1200" dirty="0"/>
        </a:p>
      </dsp:txBody>
      <dsp:txXfrm>
        <a:off x="59399" y="1174642"/>
        <a:ext cx="370339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D221C-6AF7-4BFE-90E8-9023F37BD854}">
      <dsp:nvSpPr>
        <dsp:cNvPr id="0" name=""/>
        <dsp:cNvSpPr/>
      </dsp:nvSpPr>
      <dsp:spPr>
        <a:xfrm>
          <a:off x="0" y="1115243"/>
          <a:ext cx="4876800" cy="1216800"/>
        </a:xfrm>
        <a:prstGeom prst="roundRect">
          <a:avLst/>
        </a:prstGeom>
        <a:solidFill>
          <a:schemeClr val="bg2">
            <a:lumMod val="75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http://cyberschoolbus.un.org/</a:t>
          </a:r>
          <a:endParaRPr lang="en-US" sz="2400" b="1" kern="1200" dirty="0">
            <a:hlinkClick xmlns:r="http://schemas.openxmlformats.org/officeDocument/2006/relationships" r:id="rId1"/>
          </a:endParaRPr>
        </a:p>
      </dsp:txBody>
      <dsp:txXfrm>
        <a:off x="59399" y="1174642"/>
        <a:ext cx="47580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030F8-73F1-4924-8D8A-98888271698A}"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030F8-73F1-4924-8D8A-98888271698A}"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030F8-73F1-4924-8D8A-98888271698A}"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D030F8-73F1-4924-8D8A-9888827169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030F8-73F1-4924-8D8A-98888271698A}"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7CFBE-0BAD-4A15-B1DC-674D0FD8E574}" type="datetimeFigureOut">
              <a:rPr lang="en-US" smtClean="0"/>
              <a:pPr/>
              <a:t>11/23/2013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030F8-73F1-4924-8D8A-98888271698A}"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97CFBE-0BAD-4A15-B1DC-674D0FD8E574}" type="datetimeFigureOut">
              <a:rPr lang="en-US" smtClean="0"/>
              <a:pPr/>
              <a:t>11/23/2013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BD030F8-73F1-4924-8D8A-98888271698A}"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ndel%20conf/learning%20conference%20plans%20public%20speaking.docx"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hyperlink" Target="http://www.astate.edu/college/humanities-and-social-sciences/departments/political-science/model-un/index.do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heathc@fultonschools.or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pamelasroach@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ccupycorporatism.com/wp-content/uploads/2012/03/890919666_Logo_UN_blauw-full.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62000" y="76200"/>
            <a:ext cx="7439025"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143000"/>
            <a:ext cx="7772400" cy="3581400"/>
          </a:xfrm>
        </p:spPr>
        <p:txBody>
          <a:bodyPr>
            <a:noAutofit/>
          </a:bodyPr>
          <a:lstStyle/>
          <a:p>
            <a:r>
              <a:rPr lang="en-US" sz="5400" dirty="0">
                <a:solidFill>
                  <a:schemeClr val="tx2"/>
                </a:solidFill>
              </a:rPr>
              <a:t>Gateway to Diplomacy: Middle School Model UN, Building Negotiation and Compromise!</a:t>
            </a:r>
            <a:endParaRPr lang="en-US" sz="5400" b="1" dirty="0">
              <a:solidFill>
                <a:schemeClr val="tx2"/>
              </a:solidFill>
            </a:endParaRPr>
          </a:p>
        </p:txBody>
      </p:sp>
      <p:sp>
        <p:nvSpPr>
          <p:cNvPr id="3" name="Subtitle 2"/>
          <p:cNvSpPr>
            <a:spLocks noGrp="1"/>
          </p:cNvSpPr>
          <p:nvPr>
            <p:ph type="subTitle" idx="1"/>
          </p:nvPr>
        </p:nvSpPr>
        <p:spPr>
          <a:xfrm>
            <a:off x="609600" y="5029200"/>
            <a:ext cx="4114800" cy="990600"/>
          </a:xfrm>
        </p:spPr>
        <p:txBody>
          <a:bodyPr>
            <a:normAutofit/>
          </a:bodyPr>
          <a:lstStyle/>
          <a:p>
            <a:r>
              <a:rPr lang="en-US" b="1" dirty="0" smtClean="0">
                <a:solidFill>
                  <a:schemeClr val="tx1"/>
                </a:solidFill>
              </a:rPr>
              <a:t>Christa Evans Heath</a:t>
            </a:r>
          </a:p>
          <a:p>
            <a:r>
              <a:rPr lang="en-US" b="1" dirty="0" smtClean="0">
                <a:solidFill>
                  <a:schemeClr val="tx1"/>
                </a:solidFill>
              </a:rPr>
              <a:t>Holcomb Bridge Middle School</a:t>
            </a:r>
            <a:endParaRPr lang="en-US" b="1" dirty="0">
              <a:solidFill>
                <a:schemeClr val="tx1"/>
              </a:solidFill>
            </a:endParaRPr>
          </a:p>
        </p:txBody>
      </p:sp>
      <p:sp>
        <p:nvSpPr>
          <p:cNvPr id="6" name="Subtitle 2"/>
          <p:cNvSpPr txBox="1">
            <a:spLocks/>
          </p:cNvSpPr>
          <p:nvPr/>
        </p:nvSpPr>
        <p:spPr>
          <a:xfrm>
            <a:off x="4362450" y="4876800"/>
            <a:ext cx="4191000" cy="14478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b="1" dirty="0" smtClean="0">
                <a:solidFill>
                  <a:schemeClr val="tx1"/>
                </a:solidFill>
              </a:rPr>
              <a:t>Pamela S. Roach</a:t>
            </a:r>
          </a:p>
          <a:p>
            <a:r>
              <a:rPr lang="en-US" b="1" dirty="0" smtClean="0">
                <a:solidFill>
                  <a:schemeClr val="tx1"/>
                </a:solidFill>
              </a:rPr>
              <a:t>North Cobb High School</a:t>
            </a:r>
          </a:p>
          <a:p>
            <a:r>
              <a:rPr lang="en-US" b="1" dirty="0" smtClean="0">
                <a:solidFill>
                  <a:schemeClr val="tx1"/>
                </a:solidFill>
              </a:rPr>
              <a:t>Kennesaw State University</a:t>
            </a:r>
            <a:endParaRPr lang="en-US" b="1" dirty="0">
              <a:solidFill>
                <a:schemeClr val="tx1"/>
              </a:solidFill>
            </a:endParaRPr>
          </a:p>
        </p:txBody>
      </p:sp>
    </p:spTree>
    <p:extLst>
      <p:ext uri="{BB962C8B-B14F-4D97-AF65-F5344CB8AC3E}">
        <p14:creationId xmlns:p14="http://schemas.microsoft.com/office/powerpoint/2010/main" val="3365700118"/>
      </p:ext>
    </p:extLst>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276600"/>
            <a:ext cx="3657600" cy="2743200"/>
          </a:xfrm>
        </p:spPr>
      </p:pic>
      <p:sp>
        <p:nvSpPr>
          <p:cNvPr id="2" name="Title 1"/>
          <p:cNvSpPr>
            <a:spLocks noGrp="1"/>
          </p:cNvSpPr>
          <p:nvPr>
            <p:ph type="title"/>
          </p:nvPr>
        </p:nvSpPr>
        <p:spPr>
          <a:xfrm>
            <a:off x="3886200" y="457200"/>
            <a:ext cx="4953000" cy="1219200"/>
          </a:xfrm>
        </p:spPr>
        <p:txBody>
          <a:bodyPr/>
          <a:lstStyle/>
          <a:p>
            <a:r>
              <a:rPr lang="en-US" b="1" dirty="0" smtClean="0"/>
              <a:t>Negotiation</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667000"/>
            <a:ext cx="4572000" cy="3429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81000"/>
            <a:ext cx="3352800" cy="2790825"/>
          </a:xfrm>
          <a:prstGeom prst="rect">
            <a:avLst/>
          </a:prstGeom>
        </p:spPr>
      </p:pic>
    </p:spTree>
    <p:extLst>
      <p:ext uri="{BB962C8B-B14F-4D97-AF65-F5344CB8AC3E}">
        <p14:creationId xmlns:p14="http://schemas.microsoft.com/office/powerpoint/2010/main" val="2123440276"/>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Research &amp; Resolution Writing</a:t>
            </a:r>
            <a:endParaRPr lang="en-US" b="1"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2343563259"/>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Relationship Building</a:t>
            </a:r>
            <a:endParaRPr lang="en-US" b="1"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9600" y="2688772"/>
            <a:ext cx="3822700" cy="3133996"/>
          </a:xfrm>
        </p:spPr>
      </p:pic>
      <p:sp>
        <p:nvSpPr>
          <p:cNvPr id="3" name="Content Placeholder 2"/>
          <p:cNvSpPr>
            <a:spLocks noGrp="1"/>
          </p:cNvSpPr>
          <p:nvPr>
            <p:ph sz="quarter" idx="14"/>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667000"/>
            <a:ext cx="3987800" cy="3438796"/>
          </a:xfrm>
          <a:prstGeom prst="rect">
            <a:avLst/>
          </a:prstGeom>
        </p:spPr>
      </p:pic>
    </p:spTree>
    <p:extLst>
      <p:ext uri="{BB962C8B-B14F-4D97-AF65-F5344CB8AC3E}">
        <p14:creationId xmlns:p14="http://schemas.microsoft.com/office/powerpoint/2010/main" val="1501117580"/>
      </p:ext>
    </p:extLst>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Collaborating</a:t>
            </a:r>
            <a:endParaRPr lang="en-US" b="1" dirty="0"/>
          </a:p>
        </p:txBody>
      </p:sp>
      <p:sp>
        <p:nvSpPr>
          <p:cNvPr id="8" name="Content Placeholder 7"/>
          <p:cNvSpPr>
            <a:spLocks noGrp="1"/>
          </p:cNvSpPr>
          <p:nvPr>
            <p:ph sz="quarter" idx="13"/>
          </p:nvPr>
        </p:nvSpPr>
        <p:spPr/>
        <p:txBody>
          <a:bodyPr/>
          <a:lstStyle/>
          <a:p>
            <a:endParaRPr lang="en-US" dirty="0"/>
          </a:p>
        </p:txBody>
      </p:sp>
      <p:sp>
        <p:nvSpPr>
          <p:cNvPr id="9" name="Content Placeholder 8"/>
          <p:cNvSpPr>
            <a:spLocks noGrp="1"/>
          </p:cNvSpPr>
          <p:nvPr>
            <p:ph sz="quarter" idx="14"/>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136" y="2667000"/>
            <a:ext cx="3823063"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67000"/>
            <a:ext cx="3657600" cy="3428999"/>
          </a:xfrm>
          <a:prstGeom prst="rect">
            <a:avLst/>
          </a:prstGeom>
        </p:spPr>
      </p:pic>
    </p:spTree>
    <p:extLst>
      <p:ext uri="{BB962C8B-B14F-4D97-AF65-F5344CB8AC3E}">
        <p14:creationId xmlns:p14="http://schemas.microsoft.com/office/powerpoint/2010/main" val="1743796144"/>
      </p:ext>
    </p:extLst>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Leadership</a:t>
            </a:r>
            <a:endParaRPr lang="en-US" b="1" dirty="0"/>
          </a:p>
        </p:txBody>
      </p:sp>
      <p:sp>
        <p:nvSpPr>
          <p:cNvPr id="8" name="Content Placeholder 7"/>
          <p:cNvSpPr>
            <a:spLocks noGrp="1"/>
          </p:cNvSpPr>
          <p:nvPr>
            <p:ph sz="quarter" idx="13"/>
          </p:nvPr>
        </p:nvSpPr>
        <p:spPr>
          <a:xfrm>
            <a:off x="685800" y="2133600"/>
            <a:ext cx="7696200" cy="3733800"/>
          </a:xfrm>
        </p:spPr>
        <p:txBody>
          <a:bodyPr>
            <a:normAutofit/>
          </a:bodyPr>
          <a:lstStyle/>
          <a:p>
            <a:r>
              <a:rPr lang="en-US" sz="2800" dirty="0" smtClean="0"/>
              <a:t>Secretary General – runs New Delegate Conference &amp; 8</a:t>
            </a:r>
            <a:r>
              <a:rPr lang="en-US" sz="2800" baseline="30000" dirty="0" smtClean="0"/>
              <a:t>th</a:t>
            </a:r>
            <a:r>
              <a:rPr lang="en-US" sz="2800" dirty="0" smtClean="0"/>
              <a:t> MUN Learning Conference</a:t>
            </a:r>
          </a:p>
          <a:p>
            <a:r>
              <a:rPr lang="en-US" sz="2800" dirty="0" smtClean="0"/>
              <a:t>Under-Secretary General - communications</a:t>
            </a:r>
          </a:p>
          <a:p>
            <a:r>
              <a:rPr lang="en-US" sz="2800" dirty="0" smtClean="0"/>
              <a:t>Head Delegates – plan meetings</a:t>
            </a:r>
          </a:p>
          <a:p>
            <a:r>
              <a:rPr lang="en-US" sz="2800" dirty="0" smtClean="0"/>
              <a:t>Country Chairs – ensure all papers and forms submitted</a:t>
            </a:r>
          </a:p>
          <a:p>
            <a:r>
              <a:rPr lang="en-US" sz="2800" dirty="0" smtClean="0"/>
              <a:t>Committee Chairs – edit position papers</a:t>
            </a:r>
            <a:endParaRPr lang="en-US" sz="2800" dirty="0"/>
          </a:p>
          <a:p>
            <a:endParaRPr lang="en-US" sz="2800" dirty="0"/>
          </a:p>
        </p:txBody>
      </p:sp>
    </p:spTree>
    <p:extLst>
      <p:ext uri="{BB962C8B-B14F-4D97-AF65-F5344CB8AC3E}">
        <p14:creationId xmlns:p14="http://schemas.microsoft.com/office/powerpoint/2010/main" val="2633129917"/>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How To Get Started</a:t>
            </a:r>
            <a:endParaRPr lang="en-US" b="1" dirty="0"/>
          </a:p>
        </p:txBody>
      </p:sp>
      <p:sp>
        <p:nvSpPr>
          <p:cNvPr id="4" name="Content Placeholder 3"/>
          <p:cNvSpPr>
            <a:spLocks noGrp="1"/>
          </p:cNvSpPr>
          <p:nvPr>
            <p:ph sz="quarter" idx="13"/>
          </p:nvPr>
        </p:nvSpPr>
        <p:spPr>
          <a:xfrm>
            <a:off x="676655" y="2343912"/>
            <a:ext cx="3822192" cy="3447288"/>
          </a:xfrm>
        </p:spPr>
        <p:txBody>
          <a:bodyPr/>
          <a:lstStyle/>
          <a:p>
            <a:pPr>
              <a:buNone/>
            </a:pPr>
            <a:r>
              <a:rPr lang="en-US" sz="3200" b="1" u="sng" dirty="0" smtClean="0"/>
              <a:t>Time</a:t>
            </a:r>
          </a:p>
          <a:p>
            <a:r>
              <a:rPr lang="en-US" sz="2000" dirty="0" smtClean="0"/>
              <a:t>After School</a:t>
            </a:r>
          </a:p>
          <a:p>
            <a:r>
              <a:rPr lang="en-US" sz="2000" dirty="0" smtClean="0"/>
              <a:t>Enrichment</a:t>
            </a:r>
          </a:p>
          <a:p>
            <a:endParaRPr lang="en-US" sz="2000" dirty="0"/>
          </a:p>
          <a:p>
            <a:pPr>
              <a:buNone/>
            </a:pPr>
            <a:r>
              <a:rPr lang="en-US" sz="3200" b="1" u="sng" dirty="0" smtClean="0"/>
              <a:t>Build Foundation</a:t>
            </a:r>
          </a:p>
          <a:p>
            <a:r>
              <a:rPr lang="en-US" sz="2000" dirty="0" smtClean="0"/>
              <a:t>Understanding Procedures</a:t>
            </a:r>
          </a:p>
          <a:p>
            <a:r>
              <a:rPr lang="en-US" sz="2000" dirty="0" smtClean="0"/>
              <a:t>Current Events</a:t>
            </a:r>
            <a:endParaRPr lang="en-US" sz="2000" dirty="0"/>
          </a:p>
        </p:txBody>
      </p:sp>
      <p:sp>
        <p:nvSpPr>
          <p:cNvPr id="5" name="Content Placeholder 4"/>
          <p:cNvSpPr>
            <a:spLocks noGrp="1"/>
          </p:cNvSpPr>
          <p:nvPr>
            <p:ph sz="quarter" idx="14"/>
          </p:nvPr>
        </p:nvSpPr>
        <p:spPr>
          <a:xfrm>
            <a:off x="4645152" y="2679192"/>
            <a:ext cx="4270248" cy="3447288"/>
          </a:xfrm>
        </p:spPr>
        <p:txBody>
          <a:bodyPr/>
          <a:lstStyle/>
          <a:p>
            <a:pPr>
              <a:buNone/>
            </a:pPr>
            <a:r>
              <a:rPr lang="en-US" sz="3200" b="1" u="sng" dirty="0" smtClean="0"/>
              <a:t>Start Small And Build</a:t>
            </a:r>
          </a:p>
          <a:p>
            <a:r>
              <a:rPr lang="en-US" sz="2000" dirty="0" smtClean="0"/>
              <a:t>Local Conferences</a:t>
            </a:r>
          </a:p>
          <a:p>
            <a:r>
              <a:rPr lang="en-US" sz="2000" dirty="0" smtClean="0"/>
              <a:t>Small Team </a:t>
            </a:r>
          </a:p>
          <a:p>
            <a:endParaRPr lang="en-US" sz="2000" dirty="0"/>
          </a:p>
          <a:p>
            <a:pPr>
              <a:buNone/>
            </a:pPr>
            <a:r>
              <a:rPr lang="en-US" sz="3200" b="1" u="sng" dirty="0" smtClean="0"/>
              <a:t>Proper Selection</a:t>
            </a:r>
          </a:p>
          <a:p>
            <a:r>
              <a:rPr lang="en-US" sz="2000" dirty="0" smtClean="0"/>
              <a:t>Interview Process</a:t>
            </a:r>
          </a:p>
          <a:p>
            <a:endParaRPr lang="en-US" sz="2000" dirty="0" smtClean="0"/>
          </a:p>
          <a:p>
            <a:endParaRPr lang="en-US" sz="2000" dirty="0"/>
          </a:p>
        </p:txBody>
      </p:sp>
    </p:spTree>
    <p:extLst>
      <p:ext uri="{BB962C8B-B14F-4D97-AF65-F5344CB8AC3E}">
        <p14:creationId xmlns:p14="http://schemas.microsoft.com/office/powerpoint/2010/main" val="1286523735"/>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How To Retain Delegates</a:t>
            </a:r>
            <a:endParaRPr lang="en-US" b="1" dirty="0"/>
          </a:p>
        </p:txBody>
      </p:sp>
      <p:sp>
        <p:nvSpPr>
          <p:cNvPr id="4" name="Content Placeholder 3"/>
          <p:cNvSpPr>
            <a:spLocks noGrp="1"/>
          </p:cNvSpPr>
          <p:nvPr>
            <p:ph sz="quarter" idx="13"/>
          </p:nvPr>
        </p:nvSpPr>
        <p:spPr>
          <a:xfrm>
            <a:off x="676655" y="2343912"/>
            <a:ext cx="3822192" cy="3447288"/>
          </a:xfrm>
        </p:spPr>
        <p:txBody>
          <a:bodyPr/>
          <a:lstStyle/>
          <a:p>
            <a:pPr>
              <a:buNone/>
            </a:pPr>
            <a:r>
              <a:rPr lang="en-US" sz="3200" b="1" u="sng" dirty="0" smtClean="0"/>
              <a:t>Time</a:t>
            </a:r>
          </a:p>
          <a:p>
            <a:r>
              <a:rPr lang="en-US" sz="2000" dirty="0" smtClean="0"/>
              <a:t>Before School 7:40am Wed  ?</a:t>
            </a:r>
          </a:p>
          <a:p>
            <a:r>
              <a:rPr lang="en-US" sz="2000" dirty="0" smtClean="0"/>
              <a:t>NDMUN</a:t>
            </a:r>
            <a:br>
              <a:rPr lang="en-US" sz="2000" dirty="0" smtClean="0"/>
            </a:br>
            <a:endParaRPr lang="en-US" sz="2000" dirty="0" smtClean="0"/>
          </a:p>
          <a:p>
            <a:pPr>
              <a:buNone/>
            </a:pPr>
            <a:r>
              <a:rPr lang="en-US" sz="3200" b="1" u="sng" dirty="0" smtClean="0"/>
              <a:t>Build Tradition</a:t>
            </a:r>
          </a:p>
          <a:p>
            <a:r>
              <a:rPr lang="en-US" sz="2000" dirty="0" smtClean="0"/>
              <a:t>Mentors / Buddy System</a:t>
            </a:r>
          </a:p>
          <a:p>
            <a:r>
              <a:rPr lang="en-US" sz="2000" dirty="0" smtClean="0"/>
              <a:t>MUN Handbook</a:t>
            </a:r>
          </a:p>
          <a:p>
            <a:r>
              <a:rPr lang="en-US" sz="2000" dirty="0" smtClean="0"/>
              <a:t>TEAM</a:t>
            </a:r>
          </a:p>
          <a:p>
            <a:endParaRPr lang="en-US" sz="2000" dirty="0"/>
          </a:p>
        </p:txBody>
      </p:sp>
      <p:sp>
        <p:nvSpPr>
          <p:cNvPr id="5" name="Content Placeholder 4"/>
          <p:cNvSpPr>
            <a:spLocks noGrp="1"/>
          </p:cNvSpPr>
          <p:nvPr>
            <p:ph sz="quarter" idx="14"/>
          </p:nvPr>
        </p:nvSpPr>
        <p:spPr>
          <a:xfrm>
            <a:off x="4645152" y="2286000"/>
            <a:ext cx="4270248" cy="4191000"/>
          </a:xfrm>
        </p:spPr>
        <p:txBody>
          <a:bodyPr>
            <a:normAutofit lnSpcReduction="10000"/>
          </a:bodyPr>
          <a:lstStyle/>
          <a:p>
            <a:pPr>
              <a:buNone/>
            </a:pPr>
            <a:r>
              <a:rPr lang="en-US" sz="3200" b="1" u="sng" dirty="0" smtClean="0"/>
              <a:t>Incentives</a:t>
            </a:r>
          </a:p>
          <a:p>
            <a:r>
              <a:rPr lang="en-US" sz="2000" dirty="0" smtClean="0"/>
              <a:t>Conferences</a:t>
            </a:r>
          </a:p>
          <a:p>
            <a:r>
              <a:rPr lang="en-US" sz="2000" dirty="0" smtClean="0"/>
              <a:t>Small  Motivated Teams</a:t>
            </a:r>
          </a:p>
          <a:p>
            <a:r>
              <a:rPr lang="en-US" sz="2000" dirty="0" smtClean="0"/>
              <a:t>Fees &amp; Forms before Country/Committee Assignments</a:t>
            </a:r>
          </a:p>
          <a:p>
            <a:pPr>
              <a:buNone/>
            </a:pPr>
            <a:r>
              <a:rPr lang="en-US" sz="3200" b="1" u="sng" dirty="0" smtClean="0"/>
              <a:t>Proper Selection</a:t>
            </a:r>
          </a:p>
          <a:p>
            <a:r>
              <a:rPr lang="en-US" sz="2000" dirty="0" smtClean="0"/>
              <a:t>Application Process for leadership and travel conferences</a:t>
            </a:r>
          </a:p>
          <a:p>
            <a:r>
              <a:rPr lang="en-US" sz="2000" dirty="0" smtClean="0"/>
              <a:t>Stakeholders – student run if poss.</a:t>
            </a:r>
          </a:p>
          <a:p>
            <a:r>
              <a:rPr lang="en-US" sz="2000" dirty="0" smtClean="0"/>
              <a:t>Opportunities to practice democracy</a:t>
            </a:r>
          </a:p>
          <a:p>
            <a:endParaRPr lang="en-US" sz="2000" dirty="0" smtClean="0"/>
          </a:p>
          <a:p>
            <a:endParaRPr lang="en-US" sz="2000" dirty="0"/>
          </a:p>
        </p:txBody>
      </p:sp>
    </p:spTree>
    <p:extLst>
      <p:ext uri="{BB962C8B-B14F-4D97-AF65-F5344CB8AC3E}">
        <p14:creationId xmlns:p14="http://schemas.microsoft.com/office/powerpoint/2010/main" val="765687448"/>
      </p:ext>
    </p:extLst>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512350319"/>
              </p:ext>
            </p:extLst>
          </p:nvPr>
        </p:nvGraphicFramePr>
        <p:xfrm>
          <a:off x="216408" y="2679192"/>
          <a:ext cx="3822192" cy="344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quarter" idx="14"/>
            <p:extLst>
              <p:ext uri="{D42A27DB-BD31-4B8C-83A1-F6EECF244321}">
                <p14:modId xmlns:p14="http://schemas.microsoft.com/office/powerpoint/2010/main" val="2915287117"/>
              </p:ext>
            </p:extLst>
          </p:nvPr>
        </p:nvGraphicFramePr>
        <p:xfrm>
          <a:off x="4114800" y="2679192"/>
          <a:ext cx="4876800" cy="3447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88599561"/>
      </p:ext>
    </p:extLst>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Your Own Conference</a:t>
            </a:r>
            <a:endParaRPr lang="en-US" dirty="0"/>
          </a:p>
        </p:txBody>
      </p:sp>
      <p:sp>
        <p:nvSpPr>
          <p:cNvPr id="3" name="TextBox 2"/>
          <p:cNvSpPr txBox="1"/>
          <p:nvPr/>
        </p:nvSpPr>
        <p:spPr>
          <a:xfrm>
            <a:off x="533400" y="1905000"/>
            <a:ext cx="8077200" cy="3124200"/>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9464"/>
            <a:ext cx="9144000" cy="4239071"/>
          </a:xfrm>
          <a:prstGeom prst="rect">
            <a:avLst/>
          </a:prstGeom>
        </p:spPr>
      </p:pic>
      <p:sp>
        <p:nvSpPr>
          <p:cNvPr id="6" name="Title 1"/>
          <p:cNvSpPr txBox="1">
            <a:spLocks/>
          </p:cNvSpPr>
          <p:nvPr/>
        </p:nvSpPr>
        <p:spPr>
          <a:xfrm>
            <a:off x="457200" y="5334000"/>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Or other fundraisers…</a:t>
            </a:r>
            <a:r>
              <a:rPr lang="en-US" dirty="0" smtClean="0"/>
              <a:t>Conference</a:t>
            </a:r>
            <a:endParaRPr lang="en-US" dirty="0"/>
          </a:p>
        </p:txBody>
      </p:sp>
    </p:spTree>
    <p:extLst>
      <p:ext uri="{BB962C8B-B14F-4D97-AF65-F5344CB8AC3E}">
        <p14:creationId xmlns:p14="http://schemas.microsoft.com/office/powerpoint/2010/main" val="223638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1" y="990600"/>
            <a:ext cx="780773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85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175" indent="-3175" algn="ctr">
              <a:lnSpc>
                <a:spcPct val="150000"/>
              </a:lnSpc>
              <a:buNone/>
            </a:pPr>
            <a:r>
              <a:rPr lang="en-US" dirty="0"/>
              <a:t>Model U.N. </a:t>
            </a:r>
            <a:r>
              <a:rPr lang="en-US" dirty="0" smtClean="0"/>
              <a:t> </a:t>
            </a:r>
            <a:r>
              <a:rPr lang="en-US" dirty="0"/>
              <a:t>promotes student and teacher interest in international relations and related subjects, increases the capacity for students to engage in problem solving, teaches aspects of conflict resolution, research skills, and communication skills, and creates the opportunity to meet new people and make new friends. </a:t>
            </a:r>
          </a:p>
        </p:txBody>
      </p:sp>
      <p:sp>
        <p:nvSpPr>
          <p:cNvPr id="2" name="Title 1"/>
          <p:cNvSpPr>
            <a:spLocks noGrp="1"/>
          </p:cNvSpPr>
          <p:nvPr>
            <p:ph type="title"/>
          </p:nvPr>
        </p:nvSpPr>
        <p:spPr>
          <a:xfrm>
            <a:off x="381000" y="762000"/>
            <a:ext cx="8229600" cy="905256"/>
          </a:xfrm>
        </p:spPr>
        <p:txBody>
          <a:bodyPr>
            <a:normAutofit fontScale="90000"/>
          </a:bodyPr>
          <a:lstStyle/>
          <a:p>
            <a:r>
              <a:rPr lang="en-US" b="1" dirty="0" smtClean="0"/>
              <a:t>Why Should Students Participate in Model United Nations?</a:t>
            </a:r>
            <a:br>
              <a:rPr lang="en-US" b="1" dirty="0" smtClean="0"/>
            </a:br>
            <a:endParaRPr lang="en-US" b="1" dirty="0"/>
          </a:p>
        </p:txBody>
      </p:sp>
    </p:spTree>
    <p:extLst>
      <p:ext uri="{BB962C8B-B14F-4D97-AF65-F5344CB8AC3E}">
        <p14:creationId xmlns:p14="http://schemas.microsoft.com/office/powerpoint/2010/main" val="1697519270"/>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itle 1"/>
          <p:cNvSpPr txBox="1">
            <a:spLocks/>
          </p:cNvSpPr>
          <p:nvPr/>
        </p:nvSpPr>
        <p:spPr>
          <a:xfrm>
            <a:off x="609600" y="1828800"/>
            <a:ext cx="8229600" cy="464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  </a:t>
            </a:r>
            <a:endParaRPr lang="en-US" dirty="0"/>
          </a:p>
        </p:txBody>
      </p:sp>
      <p:sp>
        <p:nvSpPr>
          <p:cNvPr id="3" name="TextBox 2"/>
          <p:cNvSpPr txBox="1"/>
          <p:nvPr/>
        </p:nvSpPr>
        <p:spPr>
          <a:xfrm>
            <a:off x="533400" y="609600"/>
            <a:ext cx="7924800" cy="646331"/>
          </a:xfrm>
          <a:prstGeom prst="rect">
            <a:avLst/>
          </a:prstGeom>
          <a:noFill/>
        </p:spPr>
        <p:txBody>
          <a:bodyPr wrap="square" rtlCol="0">
            <a:spAutoFit/>
          </a:bodyPr>
          <a:lstStyle/>
          <a:p>
            <a:r>
              <a:rPr lang="en-US" b="1" dirty="0"/>
              <a:t>NCHSMUN Learning Conference – October 13</a:t>
            </a:r>
            <a:r>
              <a:rPr lang="en-US" b="1" baseline="30000" dirty="0"/>
              <a:t>th</a:t>
            </a:r>
            <a:r>
              <a:rPr lang="en-US" b="1" dirty="0"/>
              <a:t>, </a:t>
            </a:r>
            <a:r>
              <a:rPr lang="en-US" b="1" dirty="0" smtClean="0"/>
              <a:t>2012  -- </a:t>
            </a:r>
            <a:r>
              <a:rPr lang="en-US" b="1" dirty="0"/>
              <a:t>WORKSHOP SESSIONS </a:t>
            </a:r>
            <a:r>
              <a:rPr lang="en-US" b="1" dirty="0" smtClean="0"/>
              <a:t>--</a:t>
            </a:r>
            <a:endParaRPr lang="en-US" b="1" dirty="0"/>
          </a:p>
          <a:p>
            <a:endParaRPr lang="en-US" dirty="0"/>
          </a:p>
        </p:txBody>
      </p:sp>
      <p:sp>
        <p:nvSpPr>
          <p:cNvPr id="5" name="TextBox 4"/>
          <p:cNvSpPr txBox="1"/>
          <p:nvPr/>
        </p:nvSpPr>
        <p:spPr>
          <a:xfrm>
            <a:off x="533400" y="1059745"/>
            <a:ext cx="5715000" cy="5355312"/>
          </a:xfrm>
          <a:prstGeom prst="rect">
            <a:avLst/>
          </a:prstGeom>
          <a:noFill/>
        </p:spPr>
        <p:txBody>
          <a:bodyPr wrap="square" rtlCol="0">
            <a:spAutoFit/>
          </a:bodyPr>
          <a:lstStyle/>
          <a:p>
            <a:r>
              <a:rPr lang="en-US" b="1" dirty="0"/>
              <a:t>Public speaking and </a:t>
            </a:r>
            <a:r>
              <a:rPr lang="en-US" b="1" dirty="0" smtClean="0"/>
              <a:t>confidence  </a:t>
            </a:r>
            <a:r>
              <a:rPr lang="en-US" b="1" i="1" dirty="0" smtClean="0">
                <a:solidFill>
                  <a:schemeClr val="tx1">
                    <a:lumMod val="95000"/>
                    <a:lumOff val="5000"/>
                  </a:schemeClr>
                </a:solidFill>
                <a:hlinkClick r:id="rId2" action="ppaction://hlinkfile"/>
              </a:rPr>
              <a:t>Rory, Megan, &amp;Whitney</a:t>
            </a:r>
            <a:endParaRPr lang="en-US" b="1" dirty="0">
              <a:solidFill>
                <a:schemeClr val="tx1">
                  <a:lumMod val="95000"/>
                  <a:lumOff val="5000"/>
                </a:schemeClr>
              </a:solidFill>
            </a:endParaRPr>
          </a:p>
          <a:p>
            <a:pPr lvl="0"/>
            <a:r>
              <a:rPr lang="en-US" dirty="0"/>
              <a:t>Build everyone’s confidence </a:t>
            </a:r>
            <a:r>
              <a:rPr lang="en-US" dirty="0" smtClean="0"/>
              <a:t>/ability (3</a:t>
            </a:r>
            <a:r>
              <a:rPr lang="en-US" baseline="30000" dirty="0" smtClean="0"/>
              <a:t>rd</a:t>
            </a:r>
            <a:r>
              <a:rPr lang="en-US" dirty="0" smtClean="0"/>
              <a:t> person</a:t>
            </a:r>
            <a:r>
              <a:rPr lang="en-US" dirty="0"/>
              <a:t>!)</a:t>
            </a:r>
          </a:p>
          <a:p>
            <a:pPr lvl="1"/>
            <a:r>
              <a:rPr lang="en-US" i="1" dirty="0"/>
              <a:t>Also: </a:t>
            </a:r>
            <a:r>
              <a:rPr lang="en-US" dirty="0"/>
              <a:t>Remind them to speak as often as possible</a:t>
            </a:r>
          </a:p>
          <a:p>
            <a:pPr lvl="0"/>
            <a:r>
              <a:rPr lang="en-US" dirty="0"/>
              <a:t>How should speeches be organized?</a:t>
            </a:r>
          </a:p>
          <a:p>
            <a:pPr lvl="1"/>
            <a:r>
              <a:rPr lang="en-US" i="1" dirty="0"/>
              <a:t>Also: </a:t>
            </a:r>
            <a:r>
              <a:rPr lang="en-US" dirty="0"/>
              <a:t>How to </a:t>
            </a:r>
            <a:r>
              <a:rPr lang="en-US" dirty="0" smtClean="0"/>
              <a:t>critique issue positions </a:t>
            </a:r>
            <a:r>
              <a:rPr lang="en-US" dirty="0"/>
              <a:t>diplomatically</a:t>
            </a:r>
          </a:p>
          <a:p>
            <a:r>
              <a:rPr lang="en-US" dirty="0"/>
              <a:t> </a:t>
            </a:r>
          </a:p>
          <a:p>
            <a:r>
              <a:rPr lang="en-US" b="1" dirty="0"/>
              <a:t>Caucusing and Resolution </a:t>
            </a:r>
            <a:r>
              <a:rPr lang="en-US" b="1" dirty="0" smtClean="0"/>
              <a:t>Writing  </a:t>
            </a:r>
            <a:r>
              <a:rPr lang="en-US" b="1" i="1" dirty="0" smtClean="0"/>
              <a:t>Will, Jeel, Alexys</a:t>
            </a:r>
            <a:endParaRPr lang="en-US" dirty="0" smtClean="0"/>
          </a:p>
          <a:p>
            <a:r>
              <a:rPr lang="en-US" dirty="0" smtClean="0"/>
              <a:t>I.-how to write resolutions (</a:t>
            </a:r>
            <a:r>
              <a:rPr lang="en-US" dirty="0" err="1" smtClean="0"/>
              <a:t>Preambulatory</a:t>
            </a:r>
            <a:r>
              <a:rPr lang="en-US" dirty="0" smtClean="0"/>
              <a:t> and action)</a:t>
            </a:r>
          </a:p>
          <a:p>
            <a:r>
              <a:rPr lang="en-US" dirty="0" smtClean="0"/>
              <a:t>II</a:t>
            </a:r>
            <a:r>
              <a:rPr lang="en-US" dirty="0"/>
              <a:t>. a) How should students behave diplomatically in </a:t>
            </a:r>
            <a:r>
              <a:rPr lang="en-US" dirty="0" err="1"/>
              <a:t>unmoderated</a:t>
            </a:r>
            <a:r>
              <a:rPr lang="en-US" dirty="0"/>
              <a:t> caucus situations?</a:t>
            </a:r>
          </a:p>
          <a:p>
            <a:r>
              <a:rPr lang="en-US" dirty="0" smtClean="0"/>
              <a:t>b</a:t>
            </a:r>
            <a:r>
              <a:rPr lang="en-US" dirty="0"/>
              <a:t>) Require them to be standing at all times in </a:t>
            </a:r>
            <a:r>
              <a:rPr lang="en-US" dirty="0" err="1"/>
              <a:t>Unmoderated</a:t>
            </a:r>
            <a:r>
              <a:rPr lang="en-US" dirty="0"/>
              <a:t> caucuses</a:t>
            </a:r>
          </a:p>
          <a:p>
            <a:r>
              <a:rPr lang="en-US" dirty="0" smtClean="0"/>
              <a:t>c</a:t>
            </a:r>
            <a:r>
              <a:rPr lang="en-US" dirty="0"/>
              <a:t>) What should you do if one delegate takes control? etc. </a:t>
            </a:r>
          </a:p>
          <a:p>
            <a:r>
              <a:rPr lang="en-US" dirty="0"/>
              <a:t> </a:t>
            </a:r>
          </a:p>
          <a:p>
            <a:r>
              <a:rPr lang="en-US" b="1" dirty="0"/>
              <a:t>Understanding Rules </a:t>
            </a:r>
            <a:r>
              <a:rPr lang="en-US" b="1" dirty="0" smtClean="0"/>
              <a:t>/Procedures </a:t>
            </a:r>
            <a:r>
              <a:rPr lang="en-US" b="1" i="1" dirty="0" smtClean="0"/>
              <a:t>David, Austin, &amp; Adrianne</a:t>
            </a:r>
            <a:endParaRPr lang="en-US" dirty="0"/>
          </a:p>
          <a:p>
            <a:pPr lvl="0"/>
            <a:r>
              <a:rPr lang="en-US" dirty="0"/>
              <a:t>Go over rules and parliamentary procedure</a:t>
            </a:r>
          </a:p>
          <a:p>
            <a:pPr lvl="0"/>
            <a:r>
              <a:rPr lang="en-US" dirty="0"/>
              <a:t>Apply the rules to some fun goal, as we do in meetings (e.g. “motion to go to lunch”)</a:t>
            </a:r>
          </a:p>
        </p:txBody>
      </p:sp>
    </p:spTree>
    <p:extLst>
      <p:ext uri="{BB962C8B-B14F-4D97-AF65-F5344CB8AC3E}">
        <p14:creationId xmlns:p14="http://schemas.microsoft.com/office/powerpoint/2010/main" val="117303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78466" y="1016170"/>
            <a:ext cx="416973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u="sng"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Lunch – Country Briefings</a:t>
            </a:r>
          </a:p>
          <a:p>
            <a:pPr marL="0" marR="0" lvl="0" indent="0" algn="l" defTabSz="914400" rtl="0" eaLnBrk="1" fontAlgn="base" latinLnBrk="0" hangingPunct="1">
              <a:lnSpc>
                <a:spcPct val="100000"/>
              </a:lnSpc>
              <a:spcBef>
                <a:spcPct val="0"/>
              </a:spcBef>
              <a:spcAft>
                <a:spcPct val="0"/>
              </a:spcAft>
              <a:buClrTx/>
              <a:buSzTx/>
              <a:buFontTx/>
              <a:buNone/>
              <a:tabLst/>
            </a:pPr>
            <a:endParaRPr lang="en-US" b="1"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Arial" pitchFamily="34" charset="0"/>
                <a:ea typeface="Times New Roman" pitchFamily="18" charset="0"/>
                <a:cs typeface="Arial" pitchFamily="34" charset="0"/>
              </a:rPr>
              <a:t>Home Government - Sean</a:t>
            </a:r>
            <a:endParaRPr lang="en-US"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AFTERNOON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committee</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willl</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consider the topic of the Falkland Islands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Malvinas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sovereignty dispute.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North Korea</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 GA &amp; Uniting for Peace</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Chairs David, Megan and Mary Francis</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Proper Motions &amp; Sovereignty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pPr algn="l"/>
            <a:r>
              <a:rPr lang="en-US" dirty="0" smtClean="0"/>
              <a:t>Implementing</a:t>
            </a:r>
            <a:endParaRPr lang="en-US" dirty="0"/>
          </a:p>
        </p:txBody>
      </p:sp>
    </p:spTree>
    <p:extLst>
      <p:ext uri="{BB962C8B-B14F-4D97-AF65-F5344CB8AC3E}">
        <p14:creationId xmlns:p14="http://schemas.microsoft.com/office/powerpoint/2010/main" val="178130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Leadership Running a MUN</a:t>
            </a:r>
            <a:endParaRPr lang="en-US" b="1" dirty="0"/>
          </a:p>
        </p:txBody>
      </p:sp>
      <p:sp>
        <p:nvSpPr>
          <p:cNvPr id="8" name="Content Placeholder 7"/>
          <p:cNvSpPr>
            <a:spLocks noGrp="1"/>
          </p:cNvSpPr>
          <p:nvPr>
            <p:ph sz="quarter" idx="13"/>
          </p:nvPr>
        </p:nvSpPr>
        <p:spPr>
          <a:xfrm>
            <a:off x="685800" y="1524000"/>
            <a:ext cx="7696200" cy="4572000"/>
          </a:xfrm>
        </p:spPr>
        <p:txBody>
          <a:bodyPr>
            <a:normAutofit fontScale="85000" lnSpcReduction="10000"/>
          </a:bodyPr>
          <a:lstStyle/>
          <a:p>
            <a:r>
              <a:rPr lang="en-US" dirty="0"/>
              <a:t>Teamwork- Everyone has an area of expertise, and getting every person to their area can be hard at first.  Once we had it worked out though, everything worked very well.  I think it is possible for a lot of feet to get stepped on in a process like this, and many definitely did because none of us really like our peers telling us what to do and how to do it.  I think we definitely got better about that this fall, but we can still work on making this a team effort where every NC delegate plays an important role in the decision making process.  Our fall Training conference would not have been so awesome, for example, if Megan hadn't agreed to help me with the crisis at the last minute.  Adding this jump into uncharted territory for us, we learned some "dos" and "don'ts" of planning a crisis.  We also found out that we have a great crisis planner who can head up the secret crisis preparation committee  for the Spring 8th Grade Conference....cough </a:t>
            </a:r>
            <a:r>
              <a:rPr lang="en-US" dirty="0" err="1"/>
              <a:t>cough</a:t>
            </a:r>
            <a:r>
              <a:rPr lang="en-US" dirty="0"/>
              <a:t>... Megan.  </a:t>
            </a:r>
            <a:r>
              <a:rPr lang="en-US" dirty="0" smtClean="0"/>
              <a:t/>
            </a:r>
            <a:br>
              <a:rPr lang="en-US" dirty="0" smtClean="0"/>
            </a:br>
            <a:r>
              <a:rPr lang="en-US" i="1" dirty="0"/>
              <a:t>2013 Secretary General</a:t>
            </a:r>
            <a:endParaRPr lang="en-US" dirty="0"/>
          </a:p>
          <a:p>
            <a:endParaRPr lang="en-US" dirty="0"/>
          </a:p>
        </p:txBody>
      </p:sp>
    </p:spTree>
    <p:extLst>
      <p:ext uri="{BB962C8B-B14F-4D97-AF65-F5344CB8AC3E}">
        <p14:creationId xmlns:p14="http://schemas.microsoft.com/office/powerpoint/2010/main" val="2537331814"/>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Leadership Running a MUN</a:t>
            </a:r>
          </a:p>
        </p:txBody>
      </p:sp>
      <p:sp>
        <p:nvSpPr>
          <p:cNvPr id="8" name="Content Placeholder 7"/>
          <p:cNvSpPr>
            <a:spLocks noGrp="1"/>
          </p:cNvSpPr>
          <p:nvPr>
            <p:ph sz="quarter" idx="13"/>
          </p:nvPr>
        </p:nvSpPr>
        <p:spPr>
          <a:xfrm>
            <a:off x="685800" y="1676400"/>
            <a:ext cx="7772400" cy="4724400"/>
          </a:xfrm>
        </p:spPr>
        <p:txBody>
          <a:bodyPr>
            <a:normAutofit/>
          </a:bodyPr>
          <a:lstStyle/>
          <a:p>
            <a:r>
              <a:rPr lang="en-US" dirty="0"/>
              <a:t>Being Responsible for Something- I think it was great the way that you and the other FAs played a supervisory/advisory role in the conference by getting us set up with facilities and the financial resources we needed and then letting the leadership team go to work.  You guys gave us advice and let us know when something really wouldn't work, but you also let us learn how to take responsibility for getting things done.  I think this taught every person involved that we are each ultimately responsible for what happens on conference day, which motivates everybody to do the best job that they can.   </a:t>
            </a:r>
            <a:r>
              <a:rPr lang="en-US" i="1" dirty="0" smtClean="0"/>
              <a:t>2013 Secretary General</a:t>
            </a:r>
            <a:endParaRPr lang="en-US" i="1" dirty="0"/>
          </a:p>
        </p:txBody>
      </p:sp>
    </p:spTree>
    <p:extLst>
      <p:ext uri="{BB962C8B-B14F-4D97-AF65-F5344CB8AC3E}">
        <p14:creationId xmlns:p14="http://schemas.microsoft.com/office/powerpoint/2010/main" val="3477985873"/>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More Leadership</a:t>
            </a:r>
            <a:endParaRPr lang="en-US" b="1" dirty="0"/>
          </a:p>
        </p:txBody>
      </p:sp>
      <p:sp>
        <p:nvSpPr>
          <p:cNvPr id="8" name="Content Placeholder 7"/>
          <p:cNvSpPr>
            <a:spLocks noGrp="1"/>
          </p:cNvSpPr>
          <p:nvPr>
            <p:ph sz="quarter" idx="13"/>
          </p:nvPr>
        </p:nvSpPr>
        <p:spPr>
          <a:xfrm>
            <a:off x="685800" y="1676400"/>
            <a:ext cx="7543800" cy="4192276"/>
          </a:xfrm>
        </p:spPr>
        <p:txBody>
          <a:bodyPr>
            <a:normAutofit fontScale="92500" lnSpcReduction="10000"/>
          </a:bodyPr>
          <a:lstStyle/>
          <a:p>
            <a:r>
              <a:rPr lang="en-US" dirty="0"/>
              <a:t>How Conferences Actually Work- I have a new appreciation for the conferences we attend.  It is much easier now for me to see how GSU could possibly not have their certificates printed to give out on the day of the conference, because we totally forgot about certificates at our </a:t>
            </a:r>
            <a:r>
              <a:rPr lang="en-US" dirty="0" smtClean="0"/>
              <a:t>1</a:t>
            </a:r>
            <a:r>
              <a:rPr lang="en-US" baseline="30000" dirty="0" smtClean="0"/>
              <a:t>st</a:t>
            </a:r>
            <a:r>
              <a:rPr lang="en-US" dirty="0" smtClean="0"/>
              <a:t> fall </a:t>
            </a:r>
            <a:r>
              <a:rPr lang="en-US" dirty="0"/>
              <a:t>conference until about 45 minutes before closing ceremonies started.  I think we also start to see things the way a chair or Secretary-General would, including the way we would like to see committee debate go, and what the chair might look for in an effective delegate.  We also have a better knowledge of the workings of Model UN because we have had to write rules and country briefings, manage logistics, and guide a committee through the debate, etc. process</a:t>
            </a:r>
          </a:p>
        </p:txBody>
      </p:sp>
    </p:spTree>
    <p:extLst>
      <p:ext uri="{BB962C8B-B14F-4D97-AF65-F5344CB8AC3E}">
        <p14:creationId xmlns:p14="http://schemas.microsoft.com/office/powerpoint/2010/main" val="1029967104"/>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From Delegate to FA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981200"/>
            <a:ext cx="2590800" cy="3454400"/>
          </a:xfrm>
          <a:prstGeom prst="rect">
            <a:avLst/>
          </a:prstGeom>
        </p:spPr>
      </p:pic>
      <p:sp>
        <p:nvSpPr>
          <p:cNvPr id="4" name="TextBox 3"/>
          <p:cNvSpPr txBox="1"/>
          <p:nvPr/>
        </p:nvSpPr>
        <p:spPr>
          <a:xfrm>
            <a:off x="5867400" y="5435600"/>
            <a:ext cx="2590800" cy="646331"/>
          </a:xfrm>
          <a:prstGeom prst="rect">
            <a:avLst/>
          </a:prstGeom>
          <a:noFill/>
        </p:spPr>
        <p:txBody>
          <a:bodyPr wrap="square" rtlCol="0">
            <a:spAutoFit/>
          </a:bodyPr>
          <a:lstStyle/>
          <a:p>
            <a:r>
              <a:rPr lang="en-US" dirty="0" smtClean="0"/>
              <a:t>Arkansas State University MUN Alums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71600"/>
            <a:ext cx="5029200" cy="5042425"/>
          </a:xfrm>
          <a:prstGeom prst="rect">
            <a:avLst/>
          </a:prstGeom>
        </p:spPr>
      </p:pic>
    </p:spTree>
    <p:extLst>
      <p:ext uri="{BB962C8B-B14F-4D97-AF65-F5344CB8AC3E}">
        <p14:creationId xmlns:p14="http://schemas.microsoft.com/office/powerpoint/2010/main" val="3246525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From Delegate to FA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981200"/>
            <a:ext cx="2590800" cy="3454400"/>
          </a:xfrm>
          <a:prstGeom prst="rect">
            <a:avLst/>
          </a:prstGeom>
        </p:spPr>
      </p:pic>
      <p:sp>
        <p:nvSpPr>
          <p:cNvPr id="4" name="TextBox 3"/>
          <p:cNvSpPr txBox="1"/>
          <p:nvPr/>
        </p:nvSpPr>
        <p:spPr>
          <a:xfrm>
            <a:off x="5867400" y="5435600"/>
            <a:ext cx="2590800" cy="646331"/>
          </a:xfrm>
          <a:prstGeom prst="rect">
            <a:avLst/>
          </a:prstGeom>
          <a:noFill/>
        </p:spPr>
        <p:txBody>
          <a:bodyPr wrap="square" rtlCol="0">
            <a:spAutoFit/>
          </a:bodyPr>
          <a:lstStyle/>
          <a:p>
            <a:r>
              <a:rPr lang="en-US" dirty="0" smtClean="0"/>
              <a:t>Arkansas State University MUN Alums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43247"/>
            <a:ext cx="5105400" cy="38290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6506" y="3846800"/>
            <a:ext cx="3803694" cy="2263484"/>
          </a:xfrm>
          <a:prstGeom prst="rect">
            <a:avLst/>
          </a:prstGeom>
        </p:spPr>
      </p:pic>
    </p:spTree>
    <p:extLst>
      <p:ext uri="{BB962C8B-B14F-4D97-AF65-F5344CB8AC3E}">
        <p14:creationId xmlns:p14="http://schemas.microsoft.com/office/powerpoint/2010/main" val="3616068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Discourse…</a:t>
            </a:r>
            <a:endParaRPr lang="en-US" dirty="0"/>
          </a:p>
        </p:txBody>
      </p:sp>
      <p:sp>
        <p:nvSpPr>
          <p:cNvPr id="3" name="Title 1"/>
          <p:cNvSpPr txBox="1">
            <a:spLocks/>
          </p:cNvSpPr>
          <p:nvPr/>
        </p:nvSpPr>
        <p:spPr>
          <a:xfrm>
            <a:off x="533400" y="1600200"/>
            <a:ext cx="8229600" cy="4191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itchFamily="34" charset="0"/>
              <a:buChar char="•"/>
            </a:pPr>
            <a:r>
              <a:rPr lang="en-US" sz="2200" dirty="0">
                <a:solidFill>
                  <a:schemeClr val="tx1"/>
                </a:solidFill>
              </a:rPr>
              <a:t>Civics Is Not Enough: Teaching Barbarics in K-12.</a:t>
            </a:r>
          </a:p>
          <a:p>
            <a:pPr algn="l"/>
            <a:r>
              <a:rPr lang="en-US" sz="2200" dirty="0" smtClean="0">
                <a:solidFill>
                  <a:schemeClr val="tx1"/>
                </a:solidFill>
              </a:rPr>
              <a:t>Hibbing</a:t>
            </a:r>
            <a:r>
              <a:rPr lang="en-US" sz="2200" dirty="0">
                <a:solidFill>
                  <a:schemeClr val="tx1"/>
                </a:solidFill>
              </a:rPr>
              <a:t>, John </a:t>
            </a:r>
            <a:r>
              <a:rPr lang="en-US" sz="2200" dirty="0" smtClean="0">
                <a:solidFill>
                  <a:schemeClr val="tx1"/>
                </a:solidFill>
              </a:rPr>
              <a:t>R and </a:t>
            </a:r>
            <a:r>
              <a:rPr lang="en-US" sz="2200" dirty="0" err="1" smtClean="0">
                <a:solidFill>
                  <a:schemeClr val="tx1"/>
                </a:solidFill>
              </a:rPr>
              <a:t>Theiss</a:t>
            </a:r>
            <a:r>
              <a:rPr lang="en-US" sz="2200" dirty="0" smtClean="0">
                <a:solidFill>
                  <a:schemeClr val="tx1"/>
                </a:solidFill>
              </a:rPr>
              <a:t>-Morse</a:t>
            </a:r>
            <a:r>
              <a:rPr lang="en-US" sz="2200" dirty="0">
                <a:solidFill>
                  <a:schemeClr val="tx1"/>
                </a:solidFill>
              </a:rPr>
              <a:t>, </a:t>
            </a:r>
            <a:r>
              <a:rPr lang="en-US" sz="2200" dirty="0" smtClean="0">
                <a:solidFill>
                  <a:schemeClr val="tx1"/>
                </a:solidFill>
              </a:rPr>
              <a:t>Elizabeth.  </a:t>
            </a:r>
            <a:endParaRPr lang="en-US" sz="2200" dirty="0">
              <a:solidFill>
                <a:schemeClr val="tx1"/>
              </a:solidFill>
            </a:endParaRPr>
          </a:p>
          <a:p>
            <a:pPr algn="l"/>
            <a:r>
              <a:rPr lang="en-US" sz="2200" i="1" dirty="0" smtClean="0">
                <a:solidFill>
                  <a:schemeClr val="tx1"/>
                </a:solidFill>
              </a:rPr>
              <a:t>PS</a:t>
            </a:r>
            <a:r>
              <a:rPr lang="en-US" sz="2200" i="1" dirty="0">
                <a:solidFill>
                  <a:schemeClr val="tx1"/>
                </a:solidFill>
              </a:rPr>
              <a:t>: Political Science and Politics</a:t>
            </a:r>
            <a:r>
              <a:rPr lang="en-US" sz="2200" dirty="0">
                <a:solidFill>
                  <a:schemeClr val="tx1"/>
                </a:solidFill>
              </a:rPr>
              <a:t>, v29 n1 p57-62 Mar </a:t>
            </a:r>
            <a:r>
              <a:rPr lang="en-US" sz="2200" dirty="0" smtClean="0">
                <a:solidFill>
                  <a:schemeClr val="tx1"/>
                </a:solidFill>
              </a:rPr>
              <a:t>1996</a:t>
            </a:r>
          </a:p>
          <a:p>
            <a:pPr algn="l"/>
            <a:endParaRPr lang="en-US" sz="2200" dirty="0">
              <a:solidFill>
                <a:schemeClr val="tx1"/>
              </a:solidFill>
            </a:endParaRPr>
          </a:p>
          <a:p>
            <a:pPr marL="342900" indent="-342900" algn="l">
              <a:buFont typeface="Arial" pitchFamily="34" charset="0"/>
              <a:buChar char="•"/>
            </a:pPr>
            <a:r>
              <a:rPr lang="en-US" sz="2200" dirty="0" smtClean="0">
                <a:solidFill>
                  <a:schemeClr val="tx1"/>
                </a:solidFill>
              </a:rPr>
              <a:t>Also see Diana Hess and Judith </a:t>
            </a:r>
            <a:r>
              <a:rPr lang="en-US" sz="2200" dirty="0" err="1" smtClean="0">
                <a:solidFill>
                  <a:schemeClr val="tx1"/>
                </a:solidFill>
              </a:rPr>
              <a:t>Torney</a:t>
            </a:r>
            <a:r>
              <a:rPr lang="en-US" sz="2200" dirty="0" smtClean="0">
                <a:solidFill>
                  <a:schemeClr val="tx1"/>
                </a:solidFill>
              </a:rPr>
              <a:t> </a:t>
            </a:r>
            <a:r>
              <a:rPr lang="en-US" sz="2200" dirty="0" err="1" smtClean="0">
                <a:solidFill>
                  <a:schemeClr val="tx1"/>
                </a:solidFill>
              </a:rPr>
              <a:t>Purta’s</a:t>
            </a:r>
            <a:r>
              <a:rPr lang="en-US" sz="2200" dirty="0" smtClean="0">
                <a:solidFill>
                  <a:schemeClr val="tx1"/>
                </a:solidFill>
              </a:rPr>
              <a:t> work.</a:t>
            </a:r>
            <a:br>
              <a:rPr lang="en-US" sz="2200" dirty="0" smtClean="0">
                <a:solidFill>
                  <a:schemeClr val="tx1"/>
                </a:solidFill>
              </a:rPr>
            </a:br>
            <a:endParaRPr lang="en-US" sz="2200" dirty="0">
              <a:solidFill>
                <a:schemeClr val="tx1"/>
              </a:solidFill>
            </a:endParaRPr>
          </a:p>
          <a:p>
            <a:pPr marL="571500" indent="-571500" algn="l">
              <a:buFont typeface="Arial" pitchFamily="34" charset="0"/>
              <a:buChar char="•"/>
            </a:pPr>
            <a:r>
              <a:rPr lang="en-US" sz="2200" dirty="0" smtClean="0">
                <a:solidFill>
                  <a:schemeClr val="tx1"/>
                </a:solidFill>
              </a:rPr>
              <a:t>Debate, negotiation, &amp; compromise correlated to reports </a:t>
            </a:r>
            <a:r>
              <a:rPr lang="en-US" sz="2200" dirty="0">
                <a:solidFill>
                  <a:schemeClr val="tx1"/>
                </a:solidFill>
              </a:rPr>
              <a:t>of </a:t>
            </a:r>
            <a:r>
              <a:rPr lang="en-US" sz="2200" dirty="0" smtClean="0">
                <a:solidFill>
                  <a:schemeClr val="tx1"/>
                </a:solidFill>
              </a:rPr>
              <a:t>pre-service teachers intent to combat </a:t>
            </a:r>
            <a:r>
              <a:rPr lang="en-US" sz="2200" dirty="0">
                <a:solidFill>
                  <a:schemeClr val="tx1"/>
                </a:solidFill>
              </a:rPr>
              <a:t>young people’s lack of involvement in </a:t>
            </a:r>
            <a:r>
              <a:rPr lang="en-US" sz="2200" dirty="0" smtClean="0">
                <a:solidFill>
                  <a:schemeClr val="tx1"/>
                </a:solidFill>
              </a:rPr>
              <a:t>politics.</a:t>
            </a:r>
            <a:br>
              <a:rPr lang="en-US" sz="2200" dirty="0" smtClean="0">
                <a:solidFill>
                  <a:schemeClr val="tx1"/>
                </a:solidFill>
              </a:rPr>
            </a:br>
            <a:endParaRPr lang="en-US" sz="2200" dirty="0" smtClean="0">
              <a:solidFill>
                <a:schemeClr val="tx1"/>
              </a:solidFill>
            </a:endParaRPr>
          </a:p>
          <a:p>
            <a:pPr marL="571500" indent="-571500" algn="l">
              <a:buFont typeface="Arial" pitchFamily="34" charset="0"/>
              <a:buChar char="•"/>
            </a:pPr>
            <a:r>
              <a:rPr lang="en-US" sz="2200" dirty="0" smtClean="0">
                <a:solidFill>
                  <a:schemeClr val="tx1"/>
                </a:solidFill>
              </a:rPr>
              <a:t>Dr. Charles </a:t>
            </a:r>
            <a:r>
              <a:rPr lang="en-US" sz="2200" dirty="0" err="1" smtClean="0">
                <a:solidFill>
                  <a:schemeClr val="tx1"/>
                </a:solidFill>
              </a:rPr>
              <a:t>Hartwig</a:t>
            </a:r>
            <a:r>
              <a:rPr lang="en-US" sz="2200" dirty="0" smtClean="0">
                <a:solidFill>
                  <a:schemeClr val="tx1"/>
                </a:solidFill>
              </a:rPr>
              <a:t>, </a:t>
            </a:r>
            <a:r>
              <a:rPr lang="en-US" sz="2200" dirty="0" smtClean="0">
                <a:solidFill>
                  <a:schemeClr val="tx1"/>
                </a:solidFill>
                <a:hlinkClick r:id="rId2"/>
              </a:rPr>
              <a:t>Arkansas State University MUN Faculty A</a:t>
            </a:r>
            <a:r>
              <a:rPr lang="en-US" sz="2200" dirty="0" smtClean="0">
                <a:solidFill>
                  <a:schemeClr val="tx1"/>
                </a:solidFill>
              </a:rPr>
              <a:t>dvisor</a:t>
            </a:r>
            <a:br>
              <a:rPr lang="en-US" sz="2200" dirty="0" smtClean="0">
                <a:solidFill>
                  <a:schemeClr val="tx1"/>
                </a:solidFill>
              </a:rPr>
            </a:br>
            <a:endParaRPr lang="en-US" sz="2200" dirty="0">
              <a:solidFill>
                <a:schemeClr val="tx1"/>
              </a:solidFill>
            </a:endParaRPr>
          </a:p>
          <a:p>
            <a:pPr algn="l"/>
            <a:r>
              <a:rPr lang="en-US" sz="2200" dirty="0" smtClean="0">
                <a:solidFill>
                  <a:schemeClr val="tx1"/>
                </a:solidFill>
              </a:rPr>
              <a:t>But perhaps best said by students themselves…</a:t>
            </a:r>
          </a:p>
          <a:p>
            <a:pPr algn="l"/>
            <a:endParaRPr lang="en-US" sz="2200" dirty="0">
              <a:solidFill>
                <a:schemeClr val="tx1"/>
              </a:solidFill>
            </a:endParaRPr>
          </a:p>
        </p:txBody>
      </p:sp>
    </p:spTree>
    <p:extLst>
      <p:ext uri="{BB962C8B-B14F-4D97-AF65-F5344CB8AC3E}">
        <p14:creationId xmlns:p14="http://schemas.microsoft.com/office/powerpoint/2010/main" val="2716702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Reflections</a:t>
            </a:r>
            <a:endParaRPr lang="en-US" dirty="0"/>
          </a:p>
        </p:txBody>
      </p:sp>
      <p:sp>
        <p:nvSpPr>
          <p:cNvPr id="6" name="Content Placeholder 5"/>
          <p:cNvSpPr>
            <a:spLocks noGrp="1"/>
          </p:cNvSpPr>
          <p:nvPr>
            <p:ph sz="quarter" idx="14"/>
          </p:nvPr>
        </p:nvSpPr>
        <p:spPr>
          <a:xfrm>
            <a:off x="685800" y="1752600"/>
            <a:ext cx="3355848" cy="1905000"/>
          </a:xfrm>
        </p:spPr>
        <p:txBody>
          <a:bodyPr>
            <a:normAutofit fontScale="92500" lnSpcReduction="20000"/>
          </a:bodyPr>
          <a:lstStyle/>
          <a:p>
            <a:r>
              <a:rPr lang="en-US" dirty="0" err="1" smtClean="0"/>
              <a:t>Caden</a:t>
            </a:r>
            <a:r>
              <a:rPr lang="en-US" dirty="0" smtClean="0"/>
              <a:t/>
            </a:r>
            <a:br>
              <a:rPr lang="en-US" dirty="0" smtClean="0"/>
            </a:br>
            <a:r>
              <a:rPr lang="en-US" dirty="0" smtClean="0"/>
              <a:t/>
            </a:r>
            <a:br>
              <a:rPr lang="en-US" dirty="0" smtClean="0"/>
            </a:br>
            <a:r>
              <a:rPr lang="en-US" dirty="0" smtClean="0"/>
              <a:t>&amp; </a:t>
            </a:r>
            <a:br>
              <a:rPr lang="en-US" dirty="0" smtClean="0"/>
            </a:br>
            <a:endParaRPr lang="en-US" dirty="0" smtClean="0"/>
          </a:p>
          <a:p>
            <a:r>
              <a:rPr lang="en-US" smtClean="0"/>
              <a:t>Austin</a:t>
            </a:r>
          </a:p>
          <a:p>
            <a:r>
              <a:rPr lang="en-US" smtClean="0"/>
              <a:t>Mary </a:t>
            </a:r>
            <a:r>
              <a:rPr lang="en-US" dirty="0" smtClean="0"/>
              <a:t>F</a:t>
            </a:r>
            <a:endParaRPr lang="en-US" dirty="0"/>
          </a:p>
        </p:txBody>
      </p:sp>
      <p:sp>
        <p:nvSpPr>
          <p:cNvPr id="8" name="TextBox 7"/>
          <p:cNvSpPr txBox="1"/>
          <p:nvPr/>
        </p:nvSpPr>
        <p:spPr>
          <a:xfrm>
            <a:off x="1219200" y="5334000"/>
            <a:ext cx="7848600" cy="923330"/>
          </a:xfrm>
          <a:prstGeom prst="rect">
            <a:avLst/>
          </a:prstGeom>
          <a:solidFill>
            <a:schemeClr val="tx1"/>
          </a:solidFill>
        </p:spPr>
        <p:txBody>
          <a:bodyPr wrap="square" rtlCol="0">
            <a:spAutoFit/>
          </a:bodyPr>
          <a:lstStyle/>
          <a:p>
            <a:r>
              <a:rPr lang="en-US" dirty="0" smtClean="0"/>
              <a:t>A</a:t>
            </a:r>
            <a:endParaRPr lang="en-US" dirty="0"/>
          </a:p>
          <a:p>
            <a:endParaRPr lang="en-US" dirty="0" smtClean="0"/>
          </a:p>
          <a:p>
            <a:endParaRPr lang="en-US" dirty="0" smtClean="0"/>
          </a:p>
        </p:txBody>
      </p:sp>
    </p:spTree>
    <p:extLst>
      <p:ext uri="{BB962C8B-B14F-4D97-AF65-F5344CB8AC3E}">
        <p14:creationId xmlns:p14="http://schemas.microsoft.com/office/powerpoint/2010/main" val="3639323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057400"/>
            <a:ext cx="3657600" cy="2743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28800"/>
            <a:ext cx="7556500" cy="4737100"/>
          </a:xfrm>
          <a:prstGeom prst="rect">
            <a:avLst/>
          </a:prstGeom>
        </p:spPr>
      </p:pic>
      <p:sp>
        <p:nvSpPr>
          <p:cNvPr id="5" name="Title 4"/>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005219407"/>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867" y="1524000"/>
            <a:ext cx="7967133" cy="3450696"/>
          </a:xfrm>
        </p:spPr>
        <p:txBody>
          <a:bodyPr>
            <a:noAutofit/>
          </a:bodyPr>
          <a:lstStyle/>
          <a:p>
            <a:pPr>
              <a:lnSpc>
                <a:spcPct val="160000"/>
              </a:lnSpc>
            </a:pPr>
            <a:r>
              <a:rPr lang="en-US" sz="1800" dirty="0"/>
              <a:t>US Supreme Court Justice Stephen Breyer</a:t>
            </a:r>
          </a:p>
          <a:p>
            <a:pPr>
              <a:lnSpc>
                <a:spcPct val="160000"/>
              </a:lnSpc>
            </a:pPr>
            <a:r>
              <a:rPr lang="en-US" sz="1800" dirty="0"/>
              <a:t>Former World Court Justice Stephen M. Schwebel</a:t>
            </a:r>
          </a:p>
          <a:p>
            <a:pPr>
              <a:lnSpc>
                <a:spcPct val="160000"/>
              </a:lnSpc>
            </a:pPr>
            <a:r>
              <a:rPr lang="en-US" sz="1800" dirty="0"/>
              <a:t>ABC's This Week anchor George Stephanopoulos</a:t>
            </a:r>
          </a:p>
          <a:p>
            <a:pPr>
              <a:lnSpc>
                <a:spcPct val="160000"/>
              </a:lnSpc>
            </a:pPr>
            <a:r>
              <a:rPr lang="en-US" sz="1800" dirty="0"/>
              <a:t>Former </a:t>
            </a:r>
            <a:r>
              <a:rPr lang="en-US" sz="1800" dirty="0" smtClean="0"/>
              <a:t>first - daughter </a:t>
            </a:r>
            <a:r>
              <a:rPr lang="en-US" sz="1800" dirty="0"/>
              <a:t>Chelsea Clinton</a:t>
            </a:r>
          </a:p>
          <a:p>
            <a:pPr>
              <a:lnSpc>
                <a:spcPct val="160000"/>
              </a:lnSpc>
            </a:pPr>
            <a:r>
              <a:rPr lang="en-US" sz="1800" dirty="0"/>
              <a:t>Under-Secretary General for Public Information, Kiyotaka Akasaka</a:t>
            </a:r>
          </a:p>
          <a:p>
            <a:pPr>
              <a:lnSpc>
                <a:spcPct val="160000"/>
              </a:lnSpc>
            </a:pPr>
            <a:r>
              <a:rPr lang="en-US" sz="1800" dirty="0"/>
              <a:t>UN </a:t>
            </a:r>
            <a:r>
              <a:rPr lang="en-US" sz="1800" dirty="0" smtClean="0"/>
              <a:t>Secretary - General</a:t>
            </a:r>
            <a:r>
              <a:rPr lang="en-US" sz="1800" dirty="0"/>
              <a:t>, Ban Ki-Moon</a:t>
            </a:r>
          </a:p>
          <a:p>
            <a:pPr>
              <a:lnSpc>
                <a:spcPct val="160000"/>
              </a:lnSpc>
            </a:pPr>
            <a:r>
              <a:rPr lang="en-US" sz="1800" dirty="0"/>
              <a:t>Actor Samuel L. Jackson</a:t>
            </a:r>
          </a:p>
          <a:p>
            <a:pPr>
              <a:lnSpc>
                <a:spcPct val="160000"/>
              </a:lnSpc>
            </a:pPr>
            <a:r>
              <a:rPr lang="en-US" sz="1800" dirty="0"/>
              <a:t>Ryan Seacrest from American </a:t>
            </a:r>
            <a:r>
              <a:rPr lang="en-US" sz="1800" dirty="0" smtClean="0"/>
              <a:t>Idol</a:t>
            </a:r>
            <a:endParaRPr lang="en-US" sz="1800" dirty="0"/>
          </a:p>
          <a:p>
            <a:pPr>
              <a:lnSpc>
                <a:spcPct val="160000"/>
              </a:lnSpc>
            </a:pPr>
            <a:r>
              <a:rPr lang="en-US" sz="1800" dirty="0"/>
              <a:t>Rainn Wilson - Dwight from The </a:t>
            </a:r>
            <a:r>
              <a:rPr lang="en-US" sz="1800" dirty="0" smtClean="0"/>
              <a:t>Office</a:t>
            </a:r>
          </a:p>
          <a:p>
            <a:pPr>
              <a:lnSpc>
                <a:spcPct val="160000"/>
              </a:lnSpc>
            </a:pPr>
            <a:r>
              <a:rPr lang="en-US" sz="1800" dirty="0" smtClean="0"/>
              <a:t>Patricia Avery - University of Minnesota </a:t>
            </a:r>
            <a:endParaRPr lang="en-US" sz="1800" dirty="0"/>
          </a:p>
        </p:txBody>
      </p:sp>
      <p:sp>
        <p:nvSpPr>
          <p:cNvPr id="2" name="Title 1"/>
          <p:cNvSpPr>
            <a:spLocks noGrp="1"/>
          </p:cNvSpPr>
          <p:nvPr>
            <p:ph type="title"/>
          </p:nvPr>
        </p:nvSpPr>
        <p:spPr/>
        <p:txBody>
          <a:bodyPr>
            <a:normAutofit/>
          </a:bodyPr>
          <a:lstStyle/>
          <a:p>
            <a:r>
              <a:rPr lang="en-US" sz="4000" b="1" dirty="0" smtClean="0"/>
              <a:t>Famous Model UN Members</a:t>
            </a:r>
            <a:endParaRPr lang="en-US" sz="4000" b="1" dirty="0"/>
          </a:p>
        </p:txBody>
      </p:sp>
    </p:spTree>
    <p:extLst>
      <p:ext uri="{BB962C8B-B14F-4D97-AF65-F5344CB8AC3E}">
        <p14:creationId xmlns:p14="http://schemas.microsoft.com/office/powerpoint/2010/main" val="1790806462"/>
      </p:ext>
    </p:extLst>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4191000"/>
            <a:ext cx="1905000" cy="1905000"/>
          </a:xfrm>
        </p:spPr>
      </p:pic>
      <p:sp>
        <p:nvSpPr>
          <p:cNvPr id="2" name="Title 1"/>
          <p:cNvSpPr>
            <a:spLocks noGrp="1"/>
          </p:cNvSpPr>
          <p:nvPr>
            <p:ph type="title"/>
          </p:nvPr>
        </p:nvSpPr>
        <p:spPr>
          <a:xfrm rot="20129986">
            <a:off x="471423" y="2030429"/>
            <a:ext cx="8229600" cy="2957921"/>
          </a:xfrm>
        </p:spPr>
        <p:txBody>
          <a:bodyPr>
            <a:normAutofit/>
          </a:bodyPr>
          <a:lstStyle/>
          <a:p>
            <a:r>
              <a:rPr lang="en-US" dirty="0" smtClean="0">
                <a:solidFill>
                  <a:schemeClr val="tx1"/>
                </a:solidFill>
              </a:rPr>
              <a:t>Contact Info:</a:t>
            </a:r>
            <a:br>
              <a:rPr lang="en-US" dirty="0" smtClean="0">
                <a:solidFill>
                  <a:schemeClr val="tx1"/>
                </a:solidFill>
              </a:rPr>
            </a:br>
            <a:r>
              <a:rPr lang="en-US" sz="2000" dirty="0" smtClean="0">
                <a:solidFill>
                  <a:schemeClr val="tx1"/>
                </a:solidFill>
                <a:hlinkClick r:id="rId3"/>
              </a:rPr>
              <a:t> </a:t>
            </a:r>
            <a:r>
              <a:rPr lang="en-US" dirty="0" smtClean="0">
                <a:solidFill>
                  <a:schemeClr val="tx1"/>
                </a:solidFill>
                <a:hlinkClick r:id="rId3"/>
              </a:rPr>
              <a:t/>
            </a:r>
            <a:br>
              <a:rPr lang="en-US" dirty="0" smtClean="0">
                <a:solidFill>
                  <a:schemeClr val="tx1"/>
                </a:solidFill>
                <a:hlinkClick r:id="rId3"/>
              </a:rPr>
            </a:br>
            <a:r>
              <a:rPr lang="en-US" dirty="0" smtClean="0">
                <a:solidFill>
                  <a:schemeClr val="tx1"/>
                </a:solidFill>
                <a:hlinkClick r:id="rId3"/>
              </a:rPr>
              <a:t>heathc@fultonschools.org</a:t>
            </a:r>
            <a:r>
              <a:rPr lang="en-US" dirty="0" smtClean="0">
                <a:solidFill>
                  <a:schemeClr val="tx1"/>
                </a:solidFill>
              </a:rPr>
              <a:t/>
            </a:r>
            <a:br>
              <a:rPr lang="en-US" dirty="0" smtClean="0">
                <a:solidFill>
                  <a:schemeClr val="tx1"/>
                </a:solidFill>
              </a:rPr>
            </a:br>
            <a:r>
              <a:rPr lang="en-US" sz="2200" dirty="0" smtClean="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hlinkClick r:id="rId4"/>
              </a:rPr>
              <a:t>pamelasroach@gmail.com</a:t>
            </a:r>
            <a:endParaRPr lang="en-US" dirty="0">
              <a:solidFill>
                <a:schemeClr val="tx1"/>
              </a:solidFill>
            </a:endParaRPr>
          </a:p>
        </p:txBody>
      </p:sp>
    </p:spTree>
    <p:extLst>
      <p:ext uri="{BB962C8B-B14F-4D97-AF65-F5344CB8AC3E}">
        <p14:creationId xmlns:p14="http://schemas.microsoft.com/office/powerpoint/2010/main" val="212062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9800" y="4876800"/>
            <a:ext cx="2362200" cy="566738"/>
          </a:xfrm>
        </p:spPr>
        <p:txBody>
          <a:bodyPr>
            <a:normAutofit/>
          </a:bodyPr>
          <a:lstStyle/>
          <a:p>
            <a:endParaRPr lang="en-US" dirty="0"/>
          </a:p>
        </p:txBody>
      </p:sp>
      <p:sp>
        <p:nvSpPr>
          <p:cNvPr id="4" name="Text Placeholder 3"/>
          <p:cNvSpPr>
            <a:spLocks noGrp="1"/>
          </p:cNvSpPr>
          <p:nvPr>
            <p:ph type="body" sz="half" idx="2"/>
          </p:nvPr>
        </p:nvSpPr>
        <p:spPr>
          <a:xfrm>
            <a:off x="4868333" y="321733"/>
            <a:ext cx="3818467" cy="2421467"/>
          </a:xfrm>
        </p:spPr>
        <p:txBody>
          <a:bodyPr>
            <a:noAutofit/>
          </a:bodyPr>
          <a:lstStyle/>
          <a:p>
            <a:pPr algn="ctr"/>
            <a:endParaRPr lang="en-US" sz="2800" b="1" dirty="0" smtClean="0">
              <a:solidFill>
                <a:schemeClr val="tx2">
                  <a:lumMod val="75000"/>
                </a:schemeClr>
              </a:solidFill>
            </a:endParaRPr>
          </a:p>
          <a:p>
            <a:pPr algn="ctr"/>
            <a:endParaRPr lang="en-US" sz="2800" b="1" dirty="0" smtClean="0">
              <a:solidFill>
                <a:schemeClr val="tx2">
                  <a:lumMod val="75000"/>
                </a:schemeClr>
              </a:solidFill>
            </a:endParaRPr>
          </a:p>
          <a:p>
            <a:pPr algn="ctr"/>
            <a:r>
              <a:rPr lang="en-US" sz="2800" b="1" dirty="0" smtClean="0">
                <a:solidFill>
                  <a:schemeClr val="tx2">
                    <a:lumMod val="75000"/>
                  </a:schemeClr>
                </a:solidFill>
              </a:rPr>
              <a:t>Who’s Involved?</a:t>
            </a:r>
          </a:p>
          <a:p>
            <a:pPr algn="ctr"/>
            <a:endParaRPr lang="en-US" sz="2800" b="1" dirty="0" smtClean="0">
              <a:solidFill>
                <a:schemeClr val="tx2">
                  <a:lumMod val="75000"/>
                </a:schemeClr>
              </a:solidFill>
            </a:endParaRPr>
          </a:p>
          <a:p>
            <a:pPr algn="ctr"/>
            <a:r>
              <a:rPr lang="en-US" sz="2800" b="1" dirty="0" smtClean="0">
                <a:solidFill>
                  <a:schemeClr val="tx2">
                    <a:lumMod val="75000"/>
                  </a:schemeClr>
                </a:solidFill>
              </a:rPr>
              <a:t>400 Conferences in 35 Countries</a:t>
            </a:r>
          </a:p>
          <a:p>
            <a:pPr algn="ctr"/>
            <a:r>
              <a:rPr lang="en-US" sz="2800" b="1" dirty="0">
                <a:solidFill>
                  <a:schemeClr val="tx2">
                    <a:lumMod val="75000"/>
                  </a:schemeClr>
                </a:solidFill>
              </a:rPr>
              <a:t>Over 400,000 Students Middle School and Above Each </a:t>
            </a:r>
            <a:r>
              <a:rPr lang="en-US" sz="2800" b="1" dirty="0" smtClean="0">
                <a:solidFill>
                  <a:schemeClr val="tx2">
                    <a:lumMod val="75000"/>
                  </a:schemeClr>
                </a:solidFill>
              </a:rPr>
              <a:t>Year</a:t>
            </a:r>
          </a:p>
          <a:p>
            <a:pPr algn="ctr"/>
            <a:endParaRPr lang="en-US" sz="2800" b="1" dirty="0">
              <a:solidFill>
                <a:schemeClr val="tx2">
                  <a:lumMod val="75000"/>
                </a:schemeClr>
              </a:solidFill>
            </a:endParaRPr>
          </a:p>
          <a:p>
            <a:pPr algn="ctr"/>
            <a:r>
              <a:rPr lang="en-US" sz="2800" b="1" dirty="0" smtClean="0">
                <a:solidFill>
                  <a:schemeClr val="tx2">
                    <a:lumMod val="75000"/>
                  </a:schemeClr>
                </a:solidFill>
              </a:rPr>
              <a:t>Project ICONS</a:t>
            </a:r>
            <a:br>
              <a:rPr lang="en-US" sz="2800" b="1" dirty="0" smtClean="0">
                <a:solidFill>
                  <a:schemeClr val="tx2">
                    <a:lumMod val="75000"/>
                  </a:schemeClr>
                </a:solidFill>
              </a:rPr>
            </a:br>
            <a:r>
              <a:rPr lang="en-US" sz="2800" b="1" dirty="0" smtClean="0">
                <a:solidFill>
                  <a:schemeClr val="tx2">
                    <a:lumMod val="75000"/>
                  </a:schemeClr>
                </a:solidFill>
              </a:rPr>
              <a:t>online simulation</a:t>
            </a:r>
            <a:endParaRPr lang="en-US" sz="2800" b="1" dirty="0">
              <a:solidFill>
                <a:schemeClr val="tx2">
                  <a:lumMod val="75000"/>
                </a:schemeClr>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00" r="4300"/>
          <a:stretch>
            <a:fillRect/>
          </a:stretch>
        </p:blipFill>
        <p:spPr>
          <a:xfrm>
            <a:off x="457200" y="609600"/>
            <a:ext cx="4343400" cy="368808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810000"/>
            <a:ext cx="3581400" cy="2686050"/>
          </a:xfrm>
          <a:prstGeom prst="rect">
            <a:avLst/>
          </a:prstGeom>
        </p:spPr>
      </p:pic>
    </p:spTree>
    <p:extLst>
      <p:ext uri="{BB962C8B-B14F-4D97-AF65-F5344CB8AC3E}">
        <p14:creationId xmlns:p14="http://schemas.microsoft.com/office/powerpoint/2010/main" val="3842653039"/>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2209800"/>
            <a:ext cx="7162800" cy="2362200"/>
          </a:xfrm>
        </p:spPr>
        <p:txBody>
          <a:bodyPr>
            <a:normAutofit/>
          </a:bodyPr>
          <a:lstStyle/>
          <a:p>
            <a:r>
              <a:rPr lang="en-US" b="1" dirty="0" smtClean="0">
                <a:solidFill>
                  <a:schemeClr val="tx2"/>
                </a:solidFill>
                <a:latin typeface="+mn-lt"/>
                <a:ea typeface="+mn-ea"/>
                <a:cs typeface="+mn-cs"/>
              </a:rPr>
              <a:t>Introduction of CCGPS</a:t>
            </a:r>
            <a:endParaRPr lang="en-US" b="1" dirty="0">
              <a:solidFill>
                <a:schemeClr val="tx2"/>
              </a:solidFill>
              <a:latin typeface="+mn-lt"/>
              <a:ea typeface="+mn-ea"/>
              <a:cs typeface="+mn-cs"/>
            </a:endParaRPr>
          </a:p>
        </p:txBody>
      </p:sp>
    </p:spTree>
    <p:extLst>
      <p:ext uri="{BB962C8B-B14F-4D97-AF65-F5344CB8AC3E}">
        <p14:creationId xmlns:p14="http://schemas.microsoft.com/office/powerpoint/2010/main" val="1085553240"/>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967133" cy="3450696"/>
          </a:xfrm>
        </p:spPr>
        <p:txBody>
          <a:bodyPr>
            <a:normAutofit/>
          </a:bodyPr>
          <a:lstStyle/>
          <a:p>
            <a:pPr>
              <a:buNone/>
            </a:pPr>
            <a:r>
              <a:rPr lang="en-US" sz="5100" b="1" dirty="0" smtClean="0">
                <a:latin typeface="+mj-lt"/>
              </a:rPr>
              <a:t>SS8CG1</a:t>
            </a:r>
            <a:endParaRPr lang="en-US" sz="5100" dirty="0">
              <a:latin typeface="+mj-lt"/>
            </a:endParaRPr>
          </a:p>
          <a:p>
            <a:pPr marL="0" indent="0">
              <a:buNone/>
            </a:pPr>
            <a:r>
              <a:rPr lang="en-US" sz="5500" dirty="0" smtClean="0"/>
              <a:t>c.	</a:t>
            </a:r>
            <a:r>
              <a:rPr lang="en-US" sz="4000" dirty="0" smtClean="0"/>
              <a:t>Describe </a:t>
            </a:r>
            <a:r>
              <a:rPr lang="en-US" sz="4000" dirty="0"/>
              <a:t>the </a:t>
            </a:r>
            <a:r>
              <a:rPr lang="en-US" sz="4000" dirty="0" smtClean="0"/>
              <a:t>rights and 	responsibilities of </a:t>
            </a:r>
            <a:r>
              <a:rPr lang="en-US" sz="4000" dirty="0"/>
              <a:t>citizens. </a:t>
            </a:r>
            <a:endParaRPr lang="en-US" sz="4000" dirty="0" smtClean="0"/>
          </a:p>
          <a:p>
            <a:endParaRPr lang="en-US" dirty="0"/>
          </a:p>
          <a:p>
            <a:endParaRPr lang="en-US" dirty="0"/>
          </a:p>
        </p:txBody>
      </p:sp>
      <p:sp>
        <p:nvSpPr>
          <p:cNvPr id="2" name="Title 1"/>
          <p:cNvSpPr>
            <a:spLocks noGrp="1"/>
          </p:cNvSpPr>
          <p:nvPr>
            <p:ph type="title"/>
          </p:nvPr>
        </p:nvSpPr>
        <p:spPr/>
        <p:txBody>
          <a:bodyPr/>
          <a:lstStyle/>
          <a:p>
            <a:r>
              <a:rPr lang="en-US" b="1" dirty="0" smtClean="0"/>
              <a:t>Social Studies GPS</a:t>
            </a:r>
            <a:endParaRPr lang="en-US" b="1" dirty="0"/>
          </a:p>
        </p:txBody>
      </p:sp>
    </p:spTree>
    <p:extLst>
      <p:ext uri="{BB962C8B-B14F-4D97-AF65-F5344CB8AC3E}">
        <p14:creationId xmlns:p14="http://schemas.microsoft.com/office/powerpoint/2010/main" val="768535590"/>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14400"/>
            <a:ext cx="8229600" cy="5715000"/>
          </a:xfrm>
        </p:spPr>
        <p:txBody>
          <a:bodyPr>
            <a:noAutofit/>
          </a:bodyPr>
          <a:lstStyle/>
          <a:p>
            <a:pPr>
              <a:buNone/>
            </a:pPr>
            <a:r>
              <a:rPr lang="en-US" sz="900" b="1" u="sng" dirty="0" smtClean="0"/>
              <a:t>Text </a:t>
            </a:r>
            <a:r>
              <a:rPr lang="en-US" sz="900" b="1" u="sng" dirty="0"/>
              <a:t>Types and Purposes </a:t>
            </a:r>
            <a:endParaRPr lang="en-US" sz="900" u="sng" dirty="0"/>
          </a:p>
          <a:p>
            <a:r>
              <a:rPr lang="en-US" sz="900" b="1" dirty="0" smtClean="0"/>
              <a:t>ELACC6-8WHST1</a:t>
            </a:r>
            <a:r>
              <a:rPr lang="en-US" sz="900" b="1" dirty="0"/>
              <a:t>: </a:t>
            </a:r>
            <a:r>
              <a:rPr lang="en-US" sz="900" dirty="0"/>
              <a:t>Write arguments focused on </a:t>
            </a:r>
            <a:r>
              <a:rPr lang="en-US" sz="900" i="1" dirty="0"/>
              <a:t>discipline-specific content</a:t>
            </a:r>
            <a:r>
              <a:rPr lang="en-US" sz="900" dirty="0"/>
              <a:t>. 	</a:t>
            </a:r>
          </a:p>
          <a:p>
            <a:r>
              <a:rPr lang="en-US" sz="900" dirty="0"/>
              <a:t>a. Introduce claim(s) about a topic or issue, acknowledge and distinguish the claim(s) from alternate or opposing claims, and organize the reasons and evidence logically. 	</a:t>
            </a:r>
          </a:p>
          <a:p>
            <a:r>
              <a:rPr lang="en-US" sz="900" dirty="0"/>
              <a:t>b. Support claim(s) with logical reasoning and relevant, accurate data and evidence that demonstrate an understanding of the topic or text, using credible sources. 	</a:t>
            </a:r>
          </a:p>
          <a:p>
            <a:r>
              <a:rPr lang="en-US" sz="900" dirty="0"/>
              <a:t>c. Use words, phrases, and clauses to create cohesion and clarify the relationships among claim(s), counterclaims, reasons, and evidence. 	</a:t>
            </a:r>
          </a:p>
          <a:p>
            <a:r>
              <a:rPr lang="en-US" sz="900" dirty="0"/>
              <a:t>d. Establish and maintain a formal style. 	</a:t>
            </a:r>
          </a:p>
          <a:p>
            <a:r>
              <a:rPr lang="en-US" sz="900" dirty="0"/>
              <a:t>e. Provide a concluding statement or section that follows from and supports the argument presented. 	</a:t>
            </a:r>
          </a:p>
          <a:p>
            <a:r>
              <a:rPr lang="en-US" sz="900" b="1" dirty="0"/>
              <a:t>ELACC6-8WHST2: </a:t>
            </a:r>
            <a:r>
              <a:rPr lang="en-US" sz="900" dirty="0"/>
              <a:t>Write informative/explanatory texts, including the narration of historical events, scientific procedures/ experiments, or technical processes. </a:t>
            </a:r>
          </a:p>
          <a:p>
            <a:r>
              <a:rPr lang="en-US" sz="900" dirty="0"/>
              <a:t>a. Introduce a topic clearly, previewing what is to follow; organize ideas, concepts, and information into broader categories as appropriate to achieving purpose; include formatting (e.g., headings), graphics (e.g., charts, tables), and multimedia when useful to aiding comprehension. 	</a:t>
            </a:r>
          </a:p>
          <a:p>
            <a:r>
              <a:rPr lang="en-US" sz="900" dirty="0"/>
              <a:t>b. Develop the topic with relevant, well-chosen facts, definitions, concrete details, quotations, or other information and examples. 	</a:t>
            </a:r>
          </a:p>
          <a:p>
            <a:r>
              <a:rPr lang="en-US" sz="900" dirty="0"/>
              <a:t>c. Use appropriate and varied transitions to create cohesion and clarify the relationships among ideas and concepts. 	</a:t>
            </a:r>
          </a:p>
          <a:p>
            <a:r>
              <a:rPr lang="en-US" sz="900" dirty="0"/>
              <a:t>d. Use precise language and domain-specific vocabulary to inform about or explain the topic. 	</a:t>
            </a:r>
          </a:p>
          <a:p>
            <a:r>
              <a:rPr lang="en-US" sz="900" dirty="0"/>
              <a:t>e. Establish and maintain a formal style and objective tone. 	</a:t>
            </a:r>
          </a:p>
          <a:p>
            <a:r>
              <a:rPr lang="en-US" sz="900" dirty="0"/>
              <a:t>f. Provide a concluding statement or section that follows from and supports the information or explanation presented. 	</a:t>
            </a:r>
          </a:p>
          <a:p>
            <a:r>
              <a:rPr lang="en-US" sz="900" b="1" dirty="0"/>
              <a:t>ELACC6-8WHST3: </a:t>
            </a:r>
            <a:r>
              <a:rPr lang="en-US" sz="900" dirty="0"/>
              <a:t>(See note; not applicable as a </a:t>
            </a:r>
            <a:r>
              <a:rPr lang="en-US" sz="900" dirty="0" smtClean="0"/>
              <a:t>separate</a:t>
            </a:r>
          </a:p>
          <a:p>
            <a:pPr>
              <a:buNone/>
            </a:pPr>
            <a:r>
              <a:rPr lang="en-US" sz="900" b="1" u="sng" dirty="0" smtClean="0"/>
              <a:t>Production </a:t>
            </a:r>
            <a:r>
              <a:rPr lang="en-US" sz="900" b="1" u="sng" dirty="0"/>
              <a:t>and Distribution of Writing </a:t>
            </a:r>
            <a:endParaRPr lang="en-US" sz="900" u="sng" dirty="0"/>
          </a:p>
          <a:p>
            <a:r>
              <a:rPr lang="en-US" sz="900" b="1" dirty="0" smtClean="0"/>
              <a:t>ELACC6-8WHST4</a:t>
            </a:r>
            <a:r>
              <a:rPr lang="en-US" sz="900" b="1" dirty="0"/>
              <a:t>: </a:t>
            </a:r>
            <a:r>
              <a:rPr lang="en-US" sz="900" dirty="0"/>
              <a:t>Produce clear and coherent writing in which the development, organization, and style are appropriate to task, purpose, and audience. </a:t>
            </a:r>
          </a:p>
          <a:p>
            <a:r>
              <a:rPr lang="en-US" sz="900" b="1" dirty="0"/>
              <a:t>ELACC6-8WHST5: </a:t>
            </a:r>
            <a:r>
              <a:rPr lang="en-US" sz="900" dirty="0"/>
              <a:t>With some guidance and support from peers and adults, develop and strengthen writing as needed </a:t>
            </a:r>
          </a:p>
          <a:p>
            <a:r>
              <a:rPr lang="en-US" sz="900" dirty="0"/>
              <a:t>by planning, revising, editing, rewriting, or trying a new approach, focusing on how well purpose and audience have been addressed. 	</a:t>
            </a:r>
          </a:p>
          <a:p>
            <a:r>
              <a:rPr lang="en-US" sz="900" b="1" dirty="0"/>
              <a:t>ELACC6-8WHST6: </a:t>
            </a:r>
            <a:r>
              <a:rPr lang="en-US" sz="900" dirty="0"/>
              <a:t>Use technology, including the Internet, to produce and publish writing and present the relationships between information and ideas clearly and efficiently. 	</a:t>
            </a:r>
          </a:p>
          <a:p>
            <a:pPr>
              <a:buNone/>
            </a:pPr>
            <a:r>
              <a:rPr lang="en-US" sz="900" b="1" u="sng" dirty="0" smtClean="0"/>
              <a:t>Research </a:t>
            </a:r>
            <a:r>
              <a:rPr lang="en-US" sz="900" b="1" u="sng" dirty="0"/>
              <a:t>to Build and Present Knowledge </a:t>
            </a:r>
            <a:endParaRPr lang="en-US" sz="900" u="sng" dirty="0"/>
          </a:p>
          <a:p>
            <a:r>
              <a:rPr lang="en-US" sz="900" b="1" dirty="0" smtClean="0"/>
              <a:t>ELACC6-8WHST7</a:t>
            </a:r>
            <a:r>
              <a:rPr lang="en-US" sz="900" b="1" dirty="0"/>
              <a:t>: </a:t>
            </a:r>
            <a:r>
              <a:rPr lang="en-US" sz="900" dirty="0"/>
              <a:t>Conduct short research projects to answer a question (including a self-generated question), drawing on several sources and generating additional related, focused questions that allow for multiple avenues of exploration. 	</a:t>
            </a:r>
          </a:p>
          <a:p>
            <a:r>
              <a:rPr lang="en-US" sz="900" b="1" dirty="0"/>
              <a:t>ELACC6-8WHST8: </a:t>
            </a:r>
            <a:r>
              <a:rPr lang="en-US" sz="900" dirty="0"/>
              <a:t>Gather relevant information from multiple print and digital sources, using search terms effectively; assess the credibility and accuracy of each source; and quote or paraphrase the data and conclusions of others while avoiding plagiarism and following a standard format for citation. 	</a:t>
            </a:r>
          </a:p>
          <a:p>
            <a:r>
              <a:rPr lang="en-US" sz="900" b="1" dirty="0"/>
              <a:t>ELACC6-8WHST9: </a:t>
            </a:r>
            <a:r>
              <a:rPr lang="en-US" sz="900" dirty="0"/>
              <a:t>Draw evidence from informational texts to support analysis reflection, and research. 	</a:t>
            </a:r>
            <a:endParaRPr lang="en-US" sz="900" dirty="0" smtClean="0"/>
          </a:p>
          <a:p>
            <a:pPr>
              <a:buNone/>
            </a:pPr>
            <a:r>
              <a:rPr lang="en-US" sz="900" b="1" u="sng" dirty="0" smtClean="0"/>
              <a:t>Range of Writing </a:t>
            </a:r>
            <a:endParaRPr lang="en-US" sz="900" u="sng" dirty="0" smtClean="0"/>
          </a:p>
          <a:p>
            <a:r>
              <a:rPr lang="en-US" sz="900" b="1" dirty="0" smtClean="0"/>
              <a:t>ELACC6-8WHST10</a:t>
            </a:r>
            <a:r>
              <a:rPr lang="en-US" sz="900" b="1" dirty="0"/>
              <a:t>: </a:t>
            </a:r>
            <a:r>
              <a:rPr lang="en-US" sz="900" dirty="0"/>
              <a:t>Write routinely over extended </a:t>
            </a:r>
            <a:r>
              <a:rPr lang="en-US" sz="900" dirty="0" smtClean="0"/>
              <a:t>time.</a:t>
            </a:r>
            <a:r>
              <a:rPr lang="en-US" sz="900" dirty="0"/>
              <a:t>	</a:t>
            </a:r>
          </a:p>
          <a:p>
            <a:endParaRPr lang="en-US" sz="900" dirty="0"/>
          </a:p>
        </p:txBody>
      </p:sp>
      <p:sp>
        <p:nvSpPr>
          <p:cNvPr id="2" name="Title 1"/>
          <p:cNvSpPr>
            <a:spLocks noGrp="1"/>
          </p:cNvSpPr>
          <p:nvPr>
            <p:ph type="title"/>
          </p:nvPr>
        </p:nvSpPr>
        <p:spPr>
          <a:xfrm>
            <a:off x="457200" y="274638"/>
            <a:ext cx="8229600" cy="715962"/>
          </a:xfrm>
        </p:spPr>
        <p:txBody>
          <a:bodyPr>
            <a:normAutofit/>
          </a:bodyPr>
          <a:lstStyle/>
          <a:p>
            <a:r>
              <a:rPr lang="en-US" sz="1400" b="1" dirty="0">
                <a:solidFill>
                  <a:schemeClr val="tx2"/>
                </a:solidFill>
              </a:rPr>
              <a:t>6-8th Grade Literacy in </a:t>
            </a:r>
            <a:r>
              <a:rPr lang="en-US" sz="1400" b="1" dirty="0" smtClean="0">
                <a:solidFill>
                  <a:schemeClr val="tx2"/>
                </a:solidFill>
              </a:rPr>
              <a:t>History / Social </a:t>
            </a:r>
            <a:r>
              <a:rPr lang="en-US" sz="1400" b="1" dirty="0">
                <a:solidFill>
                  <a:schemeClr val="tx2"/>
                </a:solidFill>
              </a:rPr>
              <a:t>Studies, Science, and Technical Subjects Common Core Georgia Performance Standards (ELACCGPS) </a:t>
            </a:r>
          </a:p>
        </p:txBody>
      </p:sp>
    </p:spTree>
    <p:extLst>
      <p:ext uri="{BB962C8B-B14F-4D97-AF65-F5344CB8AC3E}">
        <p14:creationId xmlns:p14="http://schemas.microsoft.com/office/powerpoint/2010/main" val="1924371686"/>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46237"/>
            <a:ext cx="7408333" cy="4449763"/>
          </a:xfrm>
        </p:spPr>
        <p:txBody>
          <a:bodyPr>
            <a:normAutofit fontScale="85000" lnSpcReduction="10000"/>
          </a:bodyPr>
          <a:lstStyle/>
          <a:p>
            <a:r>
              <a:rPr lang="en-US" b="1" dirty="0"/>
              <a:t>ELACC6-8WHST1: </a:t>
            </a:r>
            <a:r>
              <a:rPr lang="en-US" dirty="0"/>
              <a:t>Write arguments focused on </a:t>
            </a:r>
            <a:r>
              <a:rPr lang="en-US" i="1" dirty="0"/>
              <a:t>discipline-specific content</a:t>
            </a:r>
            <a:r>
              <a:rPr lang="en-US" dirty="0"/>
              <a:t>. 	</a:t>
            </a:r>
          </a:p>
          <a:p>
            <a:r>
              <a:rPr lang="en-US" dirty="0"/>
              <a:t>a. Introduce claim(s) about a topic or issue, acknowledge and distinguish the claim(s) from alternate or opposing claims, and organize the reasons and evidence logically. 	</a:t>
            </a:r>
          </a:p>
          <a:p>
            <a:r>
              <a:rPr lang="en-US" dirty="0"/>
              <a:t>b. Support claim(s) with logical reasoning and relevant, accurate data and evidence that demonstrate an understanding of the topic or text, using credible sources. 	</a:t>
            </a:r>
          </a:p>
          <a:p>
            <a:r>
              <a:rPr lang="en-US" dirty="0"/>
              <a:t>c. Use words, phrases, and clauses to create cohesion and clarify the relationships among claim(s), counterclaims, reasons, and evidence. 	</a:t>
            </a:r>
          </a:p>
          <a:p>
            <a:r>
              <a:rPr lang="en-US" dirty="0"/>
              <a:t>d. Establish and maintain a formal style. 	</a:t>
            </a:r>
          </a:p>
          <a:p>
            <a:r>
              <a:rPr lang="en-US" dirty="0"/>
              <a:t>e. Provide a concluding statement or section that follows from and supports the argument presented.</a:t>
            </a:r>
          </a:p>
        </p:txBody>
      </p:sp>
      <p:sp>
        <p:nvSpPr>
          <p:cNvPr id="3" name="Title 2"/>
          <p:cNvSpPr>
            <a:spLocks noGrp="1"/>
          </p:cNvSpPr>
          <p:nvPr>
            <p:ph type="title"/>
          </p:nvPr>
        </p:nvSpPr>
        <p:spPr/>
        <p:txBody>
          <a:bodyPr/>
          <a:lstStyle/>
          <a:p>
            <a:r>
              <a:rPr lang="en-US" dirty="0" smtClean="0"/>
              <a:t>CCGPS</a:t>
            </a:r>
            <a:endParaRPr lang="en-US" dirty="0"/>
          </a:p>
        </p:txBody>
      </p:sp>
    </p:spTree>
    <p:extLst>
      <p:ext uri="{BB962C8B-B14F-4D97-AF65-F5344CB8AC3E}">
        <p14:creationId xmlns:p14="http://schemas.microsoft.com/office/powerpoint/2010/main" val="83402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Speaking</a:t>
            </a:r>
            <a:endParaRPr lang="en-US" b="1"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149600" y="1908266"/>
            <a:ext cx="2609850" cy="19621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340429"/>
            <a:ext cx="2759256"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4016829"/>
            <a:ext cx="3149600" cy="20813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 y="1676400"/>
            <a:ext cx="2743200" cy="2362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950" y="3835582"/>
            <a:ext cx="2609850" cy="2266950"/>
          </a:xfrm>
          <a:prstGeom prst="rect">
            <a:avLst/>
          </a:prstGeom>
        </p:spPr>
      </p:pic>
    </p:spTree>
    <p:extLst>
      <p:ext uri="{BB962C8B-B14F-4D97-AF65-F5344CB8AC3E}">
        <p14:creationId xmlns:p14="http://schemas.microsoft.com/office/powerpoint/2010/main" val="3221943336"/>
      </p:ext>
    </p:extLst>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687</TotalTime>
  <Words>628</Words>
  <Application>Microsoft Office PowerPoint</Application>
  <PresentationFormat>On-screen Show (4:3)</PresentationFormat>
  <Paragraphs>172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Waveform</vt:lpstr>
      <vt:lpstr>Gateway to Diplomacy: Middle School Model UN, Building Negotiation and Compromise!</vt:lpstr>
      <vt:lpstr>Why Should Students Participate in Model United Nations? </vt:lpstr>
      <vt:lpstr>Famous Model UN Members</vt:lpstr>
      <vt:lpstr>PowerPoint Presentation</vt:lpstr>
      <vt:lpstr>Introduction of CCGPS</vt:lpstr>
      <vt:lpstr>Social Studies GPS</vt:lpstr>
      <vt:lpstr>6-8th Grade Literacy in History / Social Studies, Science, and Technical Subjects Common Core Georgia Performance Standards (ELACCGPS) </vt:lpstr>
      <vt:lpstr>CCGPS</vt:lpstr>
      <vt:lpstr>Public Speaking</vt:lpstr>
      <vt:lpstr>Negotiation</vt:lpstr>
      <vt:lpstr>Research &amp; Resolution Writing</vt:lpstr>
      <vt:lpstr>Relationship Building</vt:lpstr>
      <vt:lpstr>Collaborating</vt:lpstr>
      <vt:lpstr>Leadership</vt:lpstr>
      <vt:lpstr>How To Get Started</vt:lpstr>
      <vt:lpstr>How To Retain Delegates</vt:lpstr>
      <vt:lpstr>Resources</vt:lpstr>
      <vt:lpstr>Running Your Own Conference</vt:lpstr>
      <vt:lpstr>PowerPoint Presentation</vt:lpstr>
      <vt:lpstr>  </vt:lpstr>
      <vt:lpstr>Implementing</vt:lpstr>
      <vt:lpstr>Leadership Running a MUN</vt:lpstr>
      <vt:lpstr>Leadership Running a MUN</vt:lpstr>
      <vt:lpstr>More Leadership</vt:lpstr>
      <vt:lpstr>                       From Delegate to FA</vt:lpstr>
      <vt:lpstr>                       From Delegate to FA</vt:lpstr>
      <vt:lpstr>Why Discourse…</vt:lpstr>
      <vt:lpstr>Student Reflections</vt:lpstr>
      <vt:lpstr>Questions</vt:lpstr>
      <vt:lpstr>Contact Info:   heathc@fultonschools.org    pamelasroach@gmail.com</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Global Citizens  Model United Nations  in  Middle School</dc:title>
  <dc:creator>Windows User</dc:creator>
  <cp:lastModifiedBy>Windows User</cp:lastModifiedBy>
  <cp:revision>135</cp:revision>
  <dcterms:created xsi:type="dcterms:W3CDTF">2012-09-29T20:52:22Z</dcterms:created>
  <dcterms:modified xsi:type="dcterms:W3CDTF">2013-11-23T12:19:16Z</dcterms:modified>
</cp:coreProperties>
</file>